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aleway" charset="0"/>
      <p:regular r:id="rId17"/>
      <p:bold r:id="rId18"/>
      <p:italic r:id="rId19"/>
      <p:boldItalic r:id="rId20"/>
    </p:embeddedFont>
    <p:embeddedFont>
      <p:font typeface="Lato" charset="0"/>
      <p:regular r:id="rId21"/>
      <p:bold r:id="rId22"/>
      <p:italic r:id="rId23"/>
      <p:boldItalic r:id="rId24"/>
    </p:embeddedFont>
    <p:embeddedFont>
      <p:font typeface="Nunito" charset="0"/>
      <p:regular r:id="rId25"/>
      <p:bold r:id="rId26"/>
      <p:italic r:id="rId27"/>
      <p:boldItalic r:id="rId28"/>
    </p:embeddedFont>
    <p:embeddedFont>
      <p:font typeface="Calibri"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88252dc4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8520cf1f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8520cf1f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8252dc4_0_1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8252dc4_0_1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f88252dc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f88252dc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f88252dc4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8252dc4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62358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OOSE Project</a:t>
            </a:r>
            <a:endParaRPr sz="4800">
              <a:solidFill>
                <a:srgbClr val="000000"/>
              </a:solidFill>
            </a:endParaRPr>
          </a:p>
          <a:p>
            <a:pPr marL="0" lvl="0" indent="0" algn="l" rtl="0">
              <a:spcBef>
                <a:spcPts val="0"/>
              </a:spcBef>
              <a:spcAft>
                <a:spcPts val="0"/>
              </a:spcAft>
              <a:buNone/>
            </a:pPr>
            <a:r>
              <a:rPr lang="en-GB" sz="3000">
                <a:solidFill>
                  <a:srgbClr val="000000"/>
                </a:solidFill>
              </a:rPr>
              <a:t>Air Ticket Reservation System</a:t>
            </a:r>
            <a:endParaRPr sz="3000">
              <a:solidFill>
                <a:srgbClr val="000000"/>
              </a:solidFill>
            </a:endParaRPr>
          </a:p>
        </p:txBody>
      </p:sp>
      <p:sp>
        <p:nvSpPr>
          <p:cNvPr id="177" name="Google Shape;177;p18"/>
          <p:cNvSpPr txBox="1">
            <a:spLocks noGrp="1"/>
          </p:cNvSpPr>
          <p:nvPr>
            <p:ph type="subTitle" idx="1"/>
          </p:nvPr>
        </p:nvSpPr>
        <p:spPr>
          <a:xfrm>
            <a:off x="225950" y="4059125"/>
            <a:ext cx="2024400" cy="8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000000"/>
                </a:solidFill>
                <a:highlight>
                  <a:srgbClr val="FFFFFF"/>
                </a:highlight>
              </a:rPr>
              <a:t>Submitted To :</a:t>
            </a:r>
            <a:endParaRPr sz="1400" b="1">
              <a:solidFill>
                <a:srgbClr val="000000"/>
              </a:solidFill>
              <a:highlight>
                <a:srgbClr val="FFFFFF"/>
              </a:highlight>
            </a:endParaRPr>
          </a:p>
          <a:p>
            <a:pPr marL="0" lvl="0" indent="0" algn="l" rtl="0">
              <a:spcBef>
                <a:spcPts val="0"/>
              </a:spcBef>
              <a:spcAft>
                <a:spcPts val="0"/>
              </a:spcAft>
              <a:buNone/>
            </a:pPr>
            <a:endParaRPr sz="1400" b="1">
              <a:solidFill>
                <a:srgbClr val="000000"/>
              </a:solidFill>
              <a:highlight>
                <a:srgbClr val="FFFFFF"/>
              </a:highlight>
            </a:endParaRPr>
          </a:p>
          <a:p>
            <a:pPr marL="0" lvl="0" indent="0" algn="l" rtl="0">
              <a:spcBef>
                <a:spcPts val="0"/>
              </a:spcBef>
              <a:spcAft>
                <a:spcPts val="0"/>
              </a:spcAft>
              <a:buNone/>
            </a:pPr>
            <a:r>
              <a:rPr lang="en-GB" sz="1400" b="1">
                <a:solidFill>
                  <a:srgbClr val="000000"/>
                </a:solidFill>
                <a:highlight>
                  <a:srgbClr val="FFFFFF"/>
                </a:highlight>
              </a:rPr>
              <a:t>Dr. Ruchika Malhotra</a:t>
            </a:r>
            <a:endParaRPr sz="1400" b="1">
              <a:solidFill>
                <a:srgbClr val="000000"/>
              </a:solidFill>
              <a:highlight>
                <a:srgbClr val="FFFFFF"/>
              </a:highlight>
            </a:endParaRPr>
          </a:p>
        </p:txBody>
      </p:sp>
      <p:sp>
        <p:nvSpPr>
          <p:cNvPr id="178" name="Google Shape;178;p18"/>
          <p:cNvSpPr txBox="1">
            <a:spLocks noGrp="1"/>
          </p:cNvSpPr>
          <p:nvPr>
            <p:ph type="subTitle" idx="1"/>
          </p:nvPr>
        </p:nvSpPr>
        <p:spPr>
          <a:xfrm>
            <a:off x="6175800" y="3947800"/>
            <a:ext cx="2968200" cy="12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solidFill>
                  <a:srgbClr val="000000"/>
                </a:solidFill>
                <a:highlight>
                  <a:srgbClr val="FFFFFF"/>
                </a:highlight>
              </a:rPr>
              <a:t>Submitted By :</a:t>
            </a:r>
            <a:endParaRPr sz="1400" b="1">
              <a:solidFill>
                <a:srgbClr val="000000"/>
              </a:solidFill>
              <a:highlight>
                <a:srgbClr val="FFFFFF"/>
              </a:highlight>
            </a:endParaRPr>
          </a:p>
          <a:p>
            <a:pPr marL="0" lvl="0" indent="0" algn="l" rtl="0">
              <a:spcBef>
                <a:spcPts val="0"/>
              </a:spcBef>
              <a:spcAft>
                <a:spcPts val="0"/>
              </a:spcAft>
              <a:buNone/>
            </a:pPr>
            <a:endParaRPr sz="1400" b="1">
              <a:solidFill>
                <a:srgbClr val="000000"/>
              </a:solidFill>
              <a:highlight>
                <a:srgbClr val="FFFFFF"/>
              </a:highlight>
            </a:endParaRPr>
          </a:p>
          <a:p>
            <a:pPr marL="0" lvl="0" indent="0" algn="l" rtl="0">
              <a:spcBef>
                <a:spcPts val="0"/>
              </a:spcBef>
              <a:spcAft>
                <a:spcPts val="0"/>
              </a:spcAft>
              <a:buNone/>
            </a:pPr>
            <a:r>
              <a:rPr lang="en-GB" sz="1400" b="1" dirty="0" err="1">
                <a:solidFill>
                  <a:srgbClr val="000000"/>
                </a:solidFill>
                <a:highlight>
                  <a:srgbClr val="FFFFFF"/>
                </a:highlight>
              </a:rPr>
              <a:t>Ishaan</a:t>
            </a:r>
            <a:r>
              <a:rPr lang="en-GB" sz="1400" b="1">
                <a:solidFill>
                  <a:srgbClr val="000000"/>
                </a:solidFill>
                <a:highlight>
                  <a:srgbClr val="FFFFFF"/>
                </a:highlight>
              </a:rPr>
              <a:t> Jain (</a:t>
            </a:r>
            <a:r>
              <a:rPr lang="en-GB" sz="1400" b="1" smtClean="0">
                <a:solidFill>
                  <a:srgbClr val="000000"/>
                </a:solidFill>
                <a:highlight>
                  <a:srgbClr val="FFFFFF"/>
                </a:highlight>
              </a:rPr>
              <a:t>2K18/SE/067</a:t>
            </a:r>
            <a:r>
              <a:rPr lang="en-GB" sz="1400" b="1">
                <a:solidFill>
                  <a:srgbClr val="000000"/>
                </a:solidFill>
                <a:highlight>
                  <a:srgbClr val="FFFFFF"/>
                </a:highlight>
              </a:rPr>
              <a:t>)</a:t>
            </a:r>
            <a:endParaRPr sz="1400" b="1">
              <a:solidFill>
                <a:srgbClr val="000000"/>
              </a:solidFill>
              <a:highlight>
                <a:srgbClr val="FFFFFF"/>
              </a:highlight>
            </a:endParaRPr>
          </a:p>
          <a:p>
            <a:pPr marL="0" lvl="0" indent="0" algn="l" rtl="0">
              <a:spcBef>
                <a:spcPts val="0"/>
              </a:spcBef>
              <a:spcAft>
                <a:spcPts val="0"/>
              </a:spcAft>
              <a:buNone/>
            </a:pPr>
            <a:r>
              <a:rPr lang="en-GB" sz="1400" b="1" dirty="0" err="1">
                <a:solidFill>
                  <a:srgbClr val="000000"/>
                </a:solidFill>
                <a:highlight>
                  <a:srgbClr val="FFFFFF"/>
                </a:highlight>
              </a:rPr>
              <a:t>Dheeraj</a:t>
            </a:r>
            <a:r>
              <a:rPr lang="en-GB" sz="1400" b="1" dirty="0">
                <a:solidFill>
                  <a:srgbClr val="000000"/>
                </a:solidFill>
                <a:highlight>
                  <a:srgbClr val="FFFFFF"/>
                </a:highlight>
              </a:rPr>
              <a:t> </a:t>
            </a:r>
            <a:r>
              <a:rPr lang="en-GB" sz="1400" b="1" dirty="0" err="1">
                <a:solidFill>
                  <a:srgbClr val="000000"/>
                </a:solidFill>
                <a:highlight>
                  <a:srgbClr val="FFFFFF"/>
                </a:highlight>
              </a:rPr>
              <a:t>Rukwal</a:t>
            </a:r>
            <a:r>
              <a:rPr lang="en-GB" sz="1400" b="1" dirty="0">
                <a:solidFill>
                  <a:srgbClr val="000000"/>
                </a:solidFill>
                <a:highlight>
                  <a:srgbClr val="FFFFFF"/>
                </a:highlight>
              </a:rPr>
              <a:t> (2K18/SE/055)</a:t>
            </a:r>
            <a:endParaRPr sz="1400" b="1">
              <a:solidFill>
                <a:srgbClr val="000000"/>
              </a:solidFill>
              <a:highlight>
                <a:srgbClr val="FFFFFF"/>
              </a:highlight>
            </a:endParaRPr>
          </a:p>
          <a:p>
            <a:pPr marL="0" lvl="0" indent="0" algn="l" rtl="0">
              <a:spcBef>
                <a:spcPts val="0"/>
              </a:spcBef>
              <a:spcAft>
                <a:spcPts val="0"/>
              </a:spcAft>
              <a:buNone/>
            </a:pPr>
            <a:endParaRPr sz="1400" b="1">
              <a:solidFill>
                <a:srgbClr val="000000"/>
              </a:solidFill>
              <a:highlight>
                <a:srgbClr val="FFFFFF"/>
              </a:highlight>
            </a:endParaRPr>
          </a:p>
        </p:txBody>
      </p:sp>
      <p:pic>
        <p:nvPicPr>
          <p:cNvPr id="179" name="Google Shape;179;p18"/>
          <p:cNvPicPr preferRelativeResize="0"/>
          <p:nvPr/>
        </p:nvPicPr>
        <p:blipFill>
          <a:blip r:embed="rId3">
            <a:alphaModFix/>
          </a:blip>
          <a:stretch>
            <a:fillRect/>
          </a:stretch>
        </p:blipFill>
        <p:spPr>
          <a:xfrm>
            <a:off x="7308075" y="750100"/>
            <a:ext cx="1396600" cy="1391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7"/>
          <p:cNvSpPr txBox="1">
            <a:spLocks noGrp="1"/>
          </p:cNvSpPr>
          <p:nvPr>
            <p:ph type="title"/>
          </p:nvPr>
        </p:nvSpPr>
        <p:spPr>
          <a:xfrm>
            <a:off x="665700" y="5578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Activity Diagram</a:t>
            </a:r>
            <a:endParaRPr/>
          </a:p>
          <a:p>
            <a:pPr marL="0" lvl="0" indent="0" algn="l" rtl="0">
              <a:spcBef>
                <a:spcPts val="0"/>
              </a:spcBef>
              <a:spcAft>
                <a:spcPts val="0"/>
              </a:spcAft>
              <a:buNone/>
            </a:pPr>
            <a:endParaRPr/>
          </a:p>
        </p:txBody>
      </p:sp>
      <p:sp>
        <p:nvSpPr>
          <p:cNvPr id="245" name="Google Shape;245;p27"/>
          <p:cNvSpPr txBox="1"/>
          <p:nvPr/>
        </p:nvSpPr>
        <p:spPr>
          <a:xfrm>
            <a:off x="1194100" y="2690975"/>
            <a:ext cx="16878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rgbClr val="351C75"/>
                </a:solidFill>
                <a:latin typeface="Nunito"/>
                <a:ea typeface="Nunito"/>
                <a:cs typeface="Nunito"/>
                <a:sym typeface="Nunito"/>
              </a:rPr>
              <a:t>Book Ticket</a:t>
            </a:r>
            <a:endParaRPr sz="2100" b="1">
              <a:solidFill>
                <a:srgbClr val="351C75"/>
              </a:solidFill>
              <a:latin typeface="Nunito"/>
              <a:ea typeface="Nunito"/>
              <a:cs typeface="Nunito"/>
              <a:sym typeface="Nunito"/>
            </a:endParaRPr>
          </a:p>
        </p:txBody>
      </p:sp>
      <p:pic>
        <p:nvPicPr>
          <p:cNvPr id="246" name="Google Shape;246;p27"/>
          <p:cNvPicPr preferRelativeResize="0"/>
          <p:nvPr/>
        </p:nvPicPr>
        <p:blipFill>
          <a:blip r:embed="rId3">
            <a:alphaModFix/>
          </a:blip>
          <a:stretch>
            <a:fillRect/>
          </a:stretch>
        </p:blipFill>
        <p:spPr>
          <a:xfrm>
            <a:off x="3980100" y="152400"/>
            <a:ext cx="4944235" cy="4838702"/>
          </a:xfrm>
          <a:prstGeom prst="rect">
            <a:avLst/>
          </a:prstGeom>
          <a:noFill/>
          <a:ln>
            <a:noFill/>
          </a:ln>
        </p:spPr>
      </p:pic>
      <p:cxnSp>
        <p:nvCxnSpPr>
          <p:cNvPr id="247" name="Google Shape;247;p27"/>
          <p:cNvCxnSpPr/>
          <p:nvPr/>
        </p:nvCxnSpPr>
        <p:spPr>
          <a:xfrm>
            <a:off x="2881900" y="2957225"/>
            <a:ext cx="1083000" cy="11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p:nvPr/>
        </p:nvSpPr>
        <p:spPr>
          <a:xfrm>
            <a:off x="1194100" y="2690975"/>
            <a:ext cx="16878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a:solidFill>
                  <a:srgbClr val="351C75"/>
                </a:solidFill>
                <a:latin typeface="Nunito"/>
                <a:ea typeface="Nunito"/>
                <a:cs typeface="Nunito"/>
                <a:sym typeface="Nunito"/>
              </a:rPr>
              <a:t>Register</a:t>
            </a:r>
            <a:endParaRPr sz="2100" b="1">
              <a:solidFill>
                <a:srgbClr val="351C75"/>
              </a:solidFill>
              <a:latin typeface="Nunito"/>
              <a:ea typeface="Nunito"/>
              <a:cs typeface="Nunito"/>
              <a:sym typeface="Nunito"/>
            </a:endParaRPr>
          </a:p>
        </p:txBody>
      </p:sp>
      <p:cxnSp>
        <p:nvCxnSpPr>
          <p:cNvPr id="253" name="Google Shape;253;p28"/>
          <p:cNvCxnSpPr/>
          <p:nvPr/>
        </p:nvCxnSpPr>
        <p:spPr>
          <a:xfrm>
            <a:off x="2689000" y="2951675"/>
            <a:ext cx="1083000" cy="11100"/>
          </a:xfrm>
          <a:prstGeom prst="straightConnector1">
            <a:avLst/>
          </a:prstGeom>
          <a:noFill/>
          <a:ln w="9525" cap="flat" cmpd="sng">
            <a:solidFill>
              <a:schemeClr val="dk2"/>
            </a:solidFill>
            <a:prstDash val="solid"/>
            <a:round/>
            <a:headEnd type="none" w="med" len="med"/>
            <a:tailEnd type="triangle" w="med" len="med"/>
          </a:ln>
        </p:spPr>
      </p:cxnSp>
      <p:pic>
        <p:nvPicPr>
          <p:cNvPr id="254" name="Google Shape;254;p28"/>
          <p:cNvPicPr preferRelativeResize="0"/>
          <p:nvPr/>
        </p:nvPicPr>
        <p:blipFill rotWithShape="1">
          <a:blip r:embed="rId3">
            <a:alphaModFix/>
          </a:blip>
          <a:srcRect r="15426"/>
          <a:stretch/>
        </p:blipFill>
        <p:spPr>
          <a:xfrm>
            <a:off x="3929550" y="152400"/>
            <a:ext cx="4996576"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title"/>
          </p:nvPr>
        </p:nvSpPr>
        <p:spPr>
          <a:xfrm>
            <a:off x="645900" y="58561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Test Case Matrix : </a:t>
            </a:r>
            <a:r>
              <a:rPr lang="en-GB">
                <a:solidFill>
                  <a:srgbClr val="0000FF"/>
                </a:solidFill>
              </a:rPr>
              <a:t>Book Ticket</a:t>
            </a:r>
            <a:endParaRPr sz="1000">
              <a:solidFill>
                <a:srgbClr val="0000FF"/>
              </a:solidFill>
            </a:endParaRPr>
          </a:p>
        </p:txBody>
      </p:sp>
      <p:pic>
        <p:nvPicPr>
          <p:cNvPr id="260" name="Google Shape;260;p29"/>
          <p:cNvPicPr preferRelativeResize="0"/>
          <p:nvPr/>
        </p:nvPicPr>
        <p:blipFill>
          <a:blip r:embed="rId3">
            <a:alphaModFix/>
          </a:blip>
          <a:stretch>
            <a:fillRect/>
          </a:stretch>
        </p:blipFill>
        <p:spPr>
          <a:xfrm>
            <a:off x="146725" y="1873304"/>
            <a:ext cx="8850550" cy="1555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title"/>
          </p:nvPr>
        </p:nvSpPr>
        <p:spPr>
          <a:xfrm>
            <a:off x="312100" y="578650"/>
            <a:ext cx="6781500" cy="54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State Chart Diagram</a:t>
            </a:r>
            <a:endParaRPr/>
          </a:p>
        </p:txBody>
      </p:sp>
      <p:pic>
        <p:nvPicPr>
          <p:cNvPr id="266" name="Google Shape;266;p30"/>
          <p:cNvPicPr preferRelativeResize="0"/>
          <p:nvPr/>
        </p:nvPicPr>
        <p:blipFill>
          <a:blip r:embed="rId3">
            <a:alphaModFix/>
          </a:blip>
          <a:stretch>
            <a:fillRect/>
          </a:stretch>
        </p:blipFill>
        <p:spPr>
          <a:xfrm>
            <a:off x="3939850" y="175825"/>
            <a:ext cx="5019601" cy="4486673"/>
          </a:xfrm>
          <a:prstGeom prst="rect">
            <a:avLst/>
          </a:prstGeom>
          <a:noFill/>
          <a:ln>
            <a:noFill/>
          </a:ln>
        </p:spPr>
      </p:pic>
      <p:sp>
        <p:nvSpPr>
          <p:cNvPr id="267" name="Google Shape;267;p30"/>
          <p:cNvSpPr txBox="1"/>
          <p:nvPr/>
        </p:nvSpPr>
        <p:spPr>
          <a:xfrm>
            <a:off x="386750" y="2368125"/>
            <a:ext cx="23508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a:solidFill>
                  <a:srgbClr val="BF9000"/>
                </a:solidFill>
                <a:latin typeface="Nunito"/>
                <a:ea typeface="Nunito"/>
                <a:cs typeface="Nunito"/>
                <a:sym typeface="Nunito"/>
              </a:rPr>
              <a:t>Booking of Flight</a:t>
            </a:r>
            <a:endParaRPr sz="1700" b="1">
              <a:solidFill>
                <a:srgbClr val="BF9000"/>
              </a:solidFill>
              <a:latin typeface="Nunito"/>
              <a:ea typeface="Nunito"/>
              <a:cs typeface="Nunito"/>
              <a:sym typeface="Nunito"/>
            </a:endParaRPr>
          </a:p>
          <a:p>
            <a:pPr marL="0" lvl="0" indent="0" algn="l" rtl="0">
              <a:spcBef>
                <a:spcPts val="0"/>
              </a:spcBef>
              <a:spcAft>
                <a:spcPts val="0"/>
              </a:spcAft>
              <a:buNone/>
            </a:pPr>
            <a:endParaRPr>
              <a:solidFill>
                <a:srgbClr val="BF9000"/>
              </a:solidFill>
              <a:latin typeface="Nunito"/>
              <a:ea typeface="Nunito"/>
              <a:cs typeface="Nunito"/>
              <a:sym typeface="Nunito"/>
            </a:endParaRPr>
          </a:p>
        </p:txBody>
      </p:sp>
      <p:cxnSp>
        <p:nvCxnSpPr>
          <p:cNvPr id="268" name="Google Shape;268;p30"/>
          <p:cNvCxnSpPr/>
          <p:nvPr/>
        </p:nvCxnSpPr>
        <p:spPr>
          <a:xfrm>
            <a:off x="2630400" y="2567400"/>
            <a:ext cx="1034400" cy="8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3"/>
        <p:cNvGrpSpPr/>
        <p:nvPr/>
      </p:nvGrpSpPr>
      <p:grpSpPr>
        <a:xfrm>
          <a:off x="0" y="0"/>
          <a:ext cx="0" cy="0"/>
          <a:chOff x="0" y="0"/>
          <a:chExt cx="0" cy="0"/>
        </a:xfrm>
      </p:grpSpPr>
      <p:sp>
        <p:nvSpPr>
          <p:cNvPr id="184" name="Google Shape;184;p19"/>
          <p:cNvSpPr txBox="1">
            <a:spLocks noGrp="1"/>
          </p:cNvSpPr>
          <p:nvPr>
            <p:ph type="title"/>
          </p:nvPr>
        </p:nvSpPr>
        <p:spPr>
          <a:xfrm>
            <a:off x="408050" y="450675"/>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185" name="Google Shape;185;p19"/>
          <p:cNvSpPr txBox="1"/>
          <p:nvPr/>
        </p:nvSpPr>
        <p:spPr>
          <a:xfrm>
            <a:off x="194075" y="985875"/>
            <a:ext cx="8518800" cy="1406700"/>
          </a:xfrm>
          <a:prstGeom prst="rect">
            <a:avLst/>
          </a:prstGeom>
          <a:noFill/>
          <a:ln>
            <a:noFill/>
          </a:ln>
        </p:spPr>
        <p:txBody>
          <a:bodyPr spcFirstLastPara="1" wrap="square" lIns="91425" tIns="91425" rIns="91425" bIns="91425" anchor="t" anchorCtr="0">
            <a:noAutofit/>
          </a:bodyPr>
          <a:lstStyle/>
          <a:p>
            <a:pPr marL="228600" lvl="0" indent="0" algn="l" rtl="0">
              <a:lnSpc>
                <a:spcPct val="115000"/>
              </a:lnSpc>
              <a:spcBef>
                <a:spcPts val="0"/>
              </a:spcBef>
              <a:spcAft>
                <a:spcPts val="0"/>
              </a:spcAft>
              <a:buNone/>
            </a:pPr>
            <a:r>
              <a:rPr lang="en-GB" sz="1300">
                <a:solidFill>
                  <a:srgbClr val="EFEFEF"/>
                </a:solidFill>
                <a:latin typeface="Nunito"/>
                <a:ea typeface="Nunito"/>
                <a:cs typeface="Nunito"/>
                <a:sym typeface="Nunito"/>
              </a:rPr>
              <a:t>The most common mode of travelling these days is by airlines. Air ticket reservation systems are most widely used these days</a:t>
            </a:r>
            <a:r>
              <a:rPr lang="en-GB" sz="1200">
                <a:solidFill>
                  <a:srgbClr val="EFEFEF"/>
                </a:solidFill>
              </a:rPr>
              <a:t>. The Air Ticket Reservation System is used widely these days.  </a:t>
            </a:r>
            <a:r>
              <a:rPr lang="en-GB" sz="1300">
                <a:solidFill>
                  <a:srgbClr val="EFEFEF"/>
                </a:solidFill>
                <a:latin typeface="Nunito"/>
                <a:ea typeface="Nunito"/>
                <a:cs typeface="Nunito"/>
                <a:sym typeface="Nunito"/>
              </a:rPr>
              <a:t>The airlines are trying to attract more passengers towards their system by providing them with many functionalities such as providing them discounts giving them access to book tickets online using the internet and much more.We are intending to develop an automated system for air ticket reservation.</a:t>
            </a:r>
            <a:endParaRPr sz="1300">
              <a:solidFill>
                <a:srgbClr val="EFEFEF"/>
              </a:solidFill>
              <a:latin typeface="Nunito"/>
              <a:ea typeface="Nunito"/>
              <a:cs typeface="Nunito"/>
              <a:sym typeface="Nunito"/>
            </a:endParaRPr>
          </a:p>
          <a:p>
            <a:pPr marL="228600" lvl="0" indent="0" algn="l" rtl="0">
              <a:lnSpc>
                <a:spcPct val="115000"/>
              </a:lnSpc>
              <a:spcBef>
                <a:spcPts val="0"/>
              </a:spcBef>
              <a:spcAft>
                <a:spcPts val="0"/>
              </a:spcAft>
              <a:buNone/>
            </a:pPr>
            <a:endParaRPr sz="1300">
              <a:solidFill>
                <a:srgbClr val="EFEFEF"/>
              </a:solidFill>
              <a:latin typeface="Nunito"/>
              <a:ea typeface="Nunito"/>
              <a:cs typeface="Nunito"/>
              <a:sym typeface="Nunito"/>
            </a:endParaRPr>
          </a:p>
        </p:txBody>
      </p:sp>
      <p:sp>
        <p:nvSpPr>
          <p:cNvPr id="186" name="Google Shape;186;p19"/>
          <p:cNvSpPr txBox="1"/>
          <p:nvPr/>
        </p:nvSpPr>
        <p:spPr>
          <a:xfrm>
            <a:off x="103800" y="2344700"/>
            <a:ext cx="4041000" cy="275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a:solidFill>
                  <a:srgbClr val="FFFFFF"/>
                </a:solidFill>
                <a:latin typeface="Nunito"/>
                <a:ea typeface="Nunito"/>
                <a:cs typeface="Nunito"/>
                <a:sym typeface="Nunito"/>
              </a:rPr>
              <a:t>             </a:t>
            </a:r>
            <a:r>
              <a:rPr lang="en-GB" sz="1300" b="1" u="sng">
                <a:solidFill>
                  <a:srgbClr val="FFFFFF"/>
                </a:solidFill>
                <a:latin typeface="Nunito"/>
                <a:ea typeface="Nunito"/>
                <a:cs typeface="Nunito"/>
                <a:sym typeface="Nunito"/>
              </a:rPr>
              <a:t>Problems in the Existing System</a:t>
            </a:r>
            <a:endParaRPr sz="1300" b="1" u="sng">
              <a:solidFill>
                <a:srgbClr val="FFFFFF"/>
              </a:solidFill>
              <a:latin typeface="Nunito"/>
              <a:ea typeface="Nunito"/>
              <a:cs typeface="Nunito"/>
              <a:sym typeface="Nunito"/>
            </a:endParaRPr>
          </a:p>
          <a:p>
            <a:pPr marL="457200" lvl="0" indent="-304800" algn="l" rtl="0">
              <a:lnSpc>
                <a:spcPct val="115000"/>
              </a:lnSpc>
              <a:spcBef>
                <a:spcPts val="1600"/>
              </a:spcBef>
              <a:spcAft>
                <a:spcPts val="0"/>
              </a:spcAft>
              <a:buClr>
                <a:srgbClr val="D9EAD3"/>
              </a:buClr>
              <a:buSzPts val="1200"/>
              <a:buFont typeface="Nunito"/>
              <a:buChar char="●"/>
            </a:pPr>
            <a:r>
              <a:rPr lang="en-GB" sz="1200">
                <a:solidFill>
                  <a:srgbClr val="D9EAD3"/>
                </a:solidFill>
                <a:latin typeface="Nunito"/>
                <a:ea typeface="Nunito"/>
                <a:cs typeface="Nunito"/>
                <a:sym typeface="Nunito"/>
              </a:rPr>
              <a:t>Inability of passengers to select seat(s) for their chosen flight(s) from the existing reservation system</a:t>
            </a:r>
            <a:endParaRPr sz="1200">
              <a:solidFill>
                <a:srgbClr val="D9EAD3"/>
              </a:solidFill>
              <a:latin typeface="Nunito"/>
              <a:ea typeface="Nunito"/>
              <a:cs typeface="Nunito"/>
              <a:sym typeface="Nunito"/>
            </a:endParaRPr>
          </a:p>
          <a:p>
            <a:pPr marL="457200" lvl="0" indent="-304800" algn="l" rtl="0">
              <a:lnSpc>
                <a:spcPct val="115000"/>
              </a:lnSpc>
              <a:spcBef>
                <a:spcPts val="0"/>
              </a:spcBef>
              <a:spcAft>
                <a:spcPts val="0"/>
              </a:spcAft>
              <a:buClr>
                <a:srgbClr val="D9EAD3"/>
              </a:buClr>
              <a:buSzPts val="1200"/>
              <a:buFont typeface="Nunito"/>
              <a:buChar char="●"/>
            </a:pPr>
            <a:r>
              <a:rPr lang="en-GB" sz="1200">
                <a:solidFill>
                  <a:srgbClr val="D9EAD3"/>
                </a:solidFill>
                <a:latin typeface="Nunito"/>
                <a:ea typeface="Nunito"/>
                <a:cs typeface="Nunito"/>
                <a:sym typeface="Nunito"/>
              </a:rPr>
              <a:t>The system does not give any notification to the user about the delay in the flights.</a:t>
            </a:r>
            <a:endParaRPr sz="1200">
              <a:solidFill>
                <a:srgbClr val="D9EAD3"/>
              </a:solidFill>
              <a:latin typeface="Nunito"/>
              <a:ea typeface="Nunito"/>
              <a:cs typeface="Nunito"/>
              <a:sym typeface="Nunito"/>
            </a:endParaRPr>
          </a:p>
          <a:p>
            <a:pPr marL="457200" lvl="0" indent="-304800" algn="l" rtl="0">
              <a:lnSpc>
                <a:spcPct val="115000"/>
              </a:lnSpc>
              <a:spcBef>
                <a:spcPts val="0"/>
              </a:spcBef>
              <a:spcAft>
                <a:spcPts val="0"/>
              </a:spcAft>
              <a:buClr>
                <a:srgbClr val="D9EAD3"/>
              </a:buClr>
              <a:buSzPts val="1200"/>
              <a:buFont typeface="Nunito"/>
              <a:buChar char="●"/>
            </a:pPr>
            <a:r>
              <a:rPr lang="en-GB" sz="1200">
                <a:solidFill>
                  <a:srgbClr val="D9EAD3"/>
                </a:solidFill>
                <a:latin typeface="Nunito"/>
                <a:ea typeface="Nunito"/>
                <a:cs typeface="Nunito"/>
                <a:sym typeface="Nunito"/>
              </a:rPr>
              <a:t>Most of the work is done manually.</a:t>
            </a:r>
            <a:endParaRPr sz="1200">
              <a:solidFill>
                <a:srgbClr val="D9EAD3"/>
              </a:solidFill>
              <a:latin typeface="Nunito"/>
              <a:ea typeface="Nunito"/>
              <a:cs typeface="Nunito"/>
              <a:sym typeface="Nunito"/>
            </a:endParaRPr>
          </a:p>
          <a:p>
            <a:pPr marL="457200" lvl="0" indent="-304800" algn="l" rtl="0">
              <a:lnSpc>
                <a:spcPct val="115000"/>
              </a:lnSpc>
              <a:spcBef>
                <a:spcPts val="0"/>
              </a:spcBef>
              <a:spcAft>
                <a:spcPts val="0"/>
              </a:spcAft>
              <a:buClr>
                <a:srgbClr val="D9EAD3"/>
              </a:buClr>
              <a:buSzPts val="1200"/>
              <a:buFont typeface="Nunito"/>
              <a:buChar char="●"/>
            </a:pPr>
            <a:r>
              <a:rPr lang="en-GB" sz="1200">
                <a:solidFill>
                  <a:srgbClr val="D9EAD3"/>
                </a:solidFill>
                <a:latin typeface="Nunito"/>
                <a:ea typeface="Nunito"/>
                <a:cs typeface="Nunito"/>
                <a:sym typeface="Nunito"/>
              </a:rPr>
              <a:t>Luggage gets misplaced .</a:t>
            </a:r>
            <a:endParaRPr sz="1200">
              <a:solidFill>
                <a:srgbClr val="D9EAD3"/>
              </a:solidFill>
              <a:latin typeface="Nunito"/>
              <a:ea typeface="Nunito"/>
              <a:cs typeface="Nunito"/>
              <a:sym typeface="Nunito"/>
            </a:endParaRPr>
          </a:p>
          <a:p>
            <a:pPr marL="457200" lvl="0" indent="-304800" algn="l" rtl="0">
              <a:lnSpc>
                <a:spcPct val="115000"/>
              </a:lnSpc>
              <a:spcBef>
                <a:spcPts val="0"/>
              </a:spcBef>
              <a:spcAft>
                <a:spcPts val="0"/>
              </a:spcAft>
              <a:buClr>
                <a:srgbClr val="D9EAD3"/>
              </a:buClr>
              <a:buSzPts val="1200"/>
              <a:buFont typeface="Nunito"/>
              <a:buChar char="●"/>
            </a:pPr>
            <a:r>
              <a:rPr lang="en-GB" sz="1200">
                <a:solidFill>
                  <a:srgbClr val="D9EAD3"/>
                </a:solidFill>
                <a:latin typeface="Nunito"/>
                <a:ea typeface="Nunito"/>
                <a:cs typeface="Nunito"/>
                <a:sym typeface="Nunito"/>
              </a:rPr>
              <a:t>The existing system does not provide any information about the the aircraft or pilot and his history .</a:t>
            </a:r>
            <a:endParaRPr sz="1200">
              <a:solidFill>
                <a:srgbClr val="D9EAD3"/>
              </a:solidFill>
              <a:latin typeface="Nunito"/>
              <a:ea typeface="Nunito"/>
              <a:cs typeface="Nunito"/>
              <a:sym typeface="Nunito"/>
            </a:endParaRPr>
          </a:p>
          <a:p>
            <a:pPr marL="0" lvl="0" indent="0" algn="l" rtl="0">
              <a:lnSpc>
                <a:spcPct val="115000"/>
              </a:lnSpc>
              <a:spcBef>
                <a:spcPts val="0"/>
              </a:spcBef>
              <a:spcAft>
                <a:spcPts val="1600"/>
              </a:spcAft>
              <a:buNone/>
            </a:pPr>
            <a:endParaRPr sz="1300" u="sng">
              <a:solidFill>
                <a:srgbClr val="D9EAD3"/>
              </a:solidFill>
              <a:latin typeface="Nunito"/>
              <a:ea typeface="Nunito"/>
              <a:cs typeface="Nunito"/>
              <a:sym typeface="Nunito"/>
            </a:endParaRPr>
          </a:p>
        </p:txBody>
      </p:sp>
      <p:sp>
        <p:nvSpPr>
          <p:cNvPr id="187" name="Google Shape;187;p19"/>
          <p:cNvSpPr txBox="1"/>
          <p:nvPr/>
        </p:nvSpPr>
        <p:spPr>
          <a:xfrm>
            <a:off x="4144800" y="2279150"/>
            <a:ext cx="4681200" cy="288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a:solidFill>
                  <a:srgbClr val="FFFFFF"/>
                </a:solidFill>
                <a:latin typeface="Nunito"/>
                <a:ea typeface="Nunito"/>
                <a:cs typeface="Nunito"/>
                <a:sym typeface="Nunito"/>
              </a:rPr>
              <a:t>   </a:t>
            </a:r>
            <a:r>
              <a:rPr lang="en-GB" sz="1300" b="1" u="sng">
                <a:solidFill>
                  <a:srgbClr val="FFFFFF"/>
                </a:solidFill>
                <a:latin typeface="Nunito"/>
                <a:ea typeface="Nunito"/>
                <a:cs typeface="Nunito"/>
                <a:sym typeface="Nunito"/>
              </a:rPr>
              <a:t>The proposed system  has the following functionalities</a:t>
            </a:r>
            <a:endParaRPr sz="1300" b="1" u="sng">
              <a:solidFill>
                <a:srgbClr val="FFFFFF"/>
              </a:solidFill>
              <a:latin typeface="Nunito"/>
              <a:ea typeface="Nunito"/>
              <a:cs typeface="Nunito"/>
              <a:sym typeface="Nunito"/>
            </a:endParaRPr>
          </a:p>
          <a:p>
            <a:pPr marL="457200" lvl="0" indent="-304800" algn="l" rtl="0">
              <a:lnSpc>
                <a:spcPct val="115000"/>
              </a:lnSpc>
              <a:spcBef>
                <a:spcPts val="1600"/>
              </a:spcBef>
              <a:spcAft>
                <a:spcPts val="0"/>
              </a:spcAft>
              <a:buClr>
                <a:srgbClr val="D9EAD3"/>
              </a:buClr>
              <a:buSzPts val="1200"/>
              <a:buFont typeface="Nunito"/>
              <a:buChar char="●"/>
            </a:pPr>
            <a:r>
              <a:rPr lang="en-GB" sz="1200">
                <a:solidFill>
                  <a:srgbClr val="D9EAD3"/>
                </a:solidFill>
                <a:latin typeface="Nunito"/>
                <a:ea typeface="Nunito"/>
                <a:cs typeface="Nunito"/>
                <a:sym typeface="Nunito"/>
              </a:rPr>
              <a:t>The passengers have the option to choose their seat in case it is not available they can choose their preferred seat from the available ones.</a:t>
            </a:r>
            <a:endParaRPr sz="1200">
              <a:solidFill>
                <a:srgbClr val="D9EAD3"/>
              </a:solidFill>
              <a:latin typeface="Nunito"/>
              <a:ea typeface="Nunito"/>
              <a:cs typeface="Nunito"/>
              <a:sym typeface="Nunito"/>
            </a:endParaRPr>
          </a:p>
          <a:p>
            <a:pPr marL="457200" lvl="0" indent="-304800" algn="l" rtl="0">
              <a:lnSpc>
                <a:spcPct val="115000"/>
              </a:lnSpc>
              <a:spcBef>
                <a:spcPts val="0"/>
              </a:spcBef>
              <a:spcAft>
                <a:spcPts val="0"/>
              </a:spcAft>
              <a:buClr>
                <a:srgbClr val="D9EAD3"/>
              </a:buClr>
              <a:buSzPts val="1200"/>
              <a:buFont typeface="Nunito"/>
              <a:buChar char="●"/>
            </a:pPr>
            <a:r>
              <a:rPr lang="en-GB" sz="1200">
                <a:solidFill>
                  <a:srgbClr val="D9EAD3"/>
                </a:solidFill>
                <a:latin typeface="Nunito"/>
                <a:ea typeface="Nunito"/>
                <a:cs typeface="Nunito"/>
                <a:sym typeface="Nunito"/>
              </a:rPr>
              <a:t>The payment registration cancellation of the flights is done online.</a:t>
            </a:r>
            <a:endParaRPr sz="1200">
              <a:solidFill>
                <a:srgbClr val="D9EAD3"/>
              </a:solidFill>
              <a:latin typeface="Nunito"/>
              <a:ea typeface="Nunito"/>
              <a:cs typeface="Nunito"/>
              <a:sym typeface="Nunito"/>
            </a:endParaRPr>
          </a:p>
          <a:p>
            <a:pPr marL="457200" lvl="0" indent="-304800" algn="l" rtl="0">
              <a:lnSpc>
                <a:spcPct val="115000"/>
              </a:lnSpc>
              <a:spcBef>
                <a:spcPts val="0"/>
              </a:spcBef>
              <a:spcAft>
                <a:spcPts val="0"/>
              </a:spcAft>
              <a:buClr>
                <a:srgbClr val="D9EAD3"/>
              </a:buClr>
              <a:buSzPts val="1200"/>
              <a:buFont typeface="Arial"/>
              <a:buChar char="●"/>
            </a:pPr>
            <a:r>
              <a:rPr lang="en-GB" sz="1200">
                <a:solidFill>
                  <a:srgbClr val="D9EAD3"/>
                </a:solidFill>
              </a:rPr>
              <a:t>Add luggage information during flight booking .</a:t>
            </a:r>
            <a:endParaRPr sz="1200">
              <a:solidFill>
                <a:srgbClr val="D9EAD3"/>
              </a:solidFill>
            </a:endParaRPr>
          </a:p>
          <a:p>
            <a:pPr marL="457200" lvl="0" indent="-304800" algn="l" rtl="0">
              <a:lnSpc>
                <a:spcPct val="115000"/>
              </a:lnSpc>
              <a:spcBef>
                <a:spcPts val="0"/>
              </a:spcBef>
              <a:spcAft>
                <a:spcPts val="0"/>
              </a:spcAft>
              <a:buClr>
                <a:srgbClr val="D9EAD3"/>
              </a:buClr>
              <a:buSzPts val="1200"/>
              <a:buFont typeface="Arial"/>
              <a:buChar char="●"/>
            </a:pPr>
            <a:r>
              <a:rPr lang="en-GB" sz="1200">
                <a:solidFill>
                  <a:srgbClr val="D9EAD3"/>
                </a:solidFill>
              </a:rPr>
              <a:t>The payment , registration and cancellation of the flights is done online.</a:t>
            </a:r>
            <a:endParaRPr sz="1200">
              <a:solidFill>
                <a:srgbClr val="D9EAD3"/>
              </a:solidFill>
            </a:endParaRPr>
          </a:p>
          <a:p>
            <a:pPr marL="457200" lvl="0" indent="-304800" algn="l" rtl="0">
              <a:lnSpc>
                <a:spcPct val="115000"/>
              </a:lnSpc>
              <a:spcBef>
                <a:spcPts val="0"/>
              </a:spcBef>
              <a:spcAft>
                <a:spcPts val="0"/>
              </a:spcAft>
              <a:buClr>
                <a:srgbClr val="D9EAD3"/>
              </a:buClr>
              <a:buSzPts val="1200"/>
              <a:buFont typeface="Arial"/>
              <a:buChar char="●"/>
            </a:pPr>
            <a:r>
              <a:rPr lang="en-GB" sz="1200">
                <a:solidFill>
                  <a:srgbClr val="D9EAD3"/>
                </a:solidFill>
              </a:rPr>
              <a:t>All the information about the flight is provided </a:t>
            </a:r>
            <a:endParaRPr sz="1200">
              <a:solidFill>
                <a:srgbClr val="D9EAD3"/>
              </a:solidFill>
            </a:endParaRPr>
          </a:p>
          <a:p>
            <a:pPr marL="457200" lvl="0" indent="-304800" algn="l" rtl="0">
              <a:lnSpc>
                <a:spcPct val="115000"/>
              </a:lnSpc>
              <a:spcBef>
                <a:spcPts val="0"/>
              </a:spcBef>
              <a:spcAft>
                <a:spcPts val="0"/>
              </a:spcAft>
              <a:buClr>
                <a:srgbClr val="D9EAD3"/>
              </a:buClr>
              <a:buSzPts val="1200"/>
              <a:buFont typeface="Nunito"/>
              <a:buChar char="●"/>
            </a:pPr>
            <a:r>
              <a:rPr lang="en-GB" sz="1200">
                <a:solidFill>
                  <a:srgbClr val="D9EAD3"/>
                </a:solidFill>
                <a:latin typeface="Nunito"/>
                <a:ea typeface="Nunito"/>
                <a:cs typeface="Nunito"/>
                <a:sym typeface="Nunito"/>
              </a:rPr>
              <a:t>Administrator has the access to all of the system and can maintain the system information.</a:t>
            </a:r>
            <a:endParaRPr sz="1200">
              <a:solidFill>
                <a:srgbClr val="D9EAD3"/>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0"/>
          <p:cNvSpPr txBox="1">
            <a:spLocks noGrp="1"/>
          </p:cNvSpPr>
          <p:nvPr>
            <p:ph type="title"/>
          </p:nvPr>
        </p:nvSpPr>
        <p:spPr>
          <a:xfrm>
            <a:off x="343750" y="557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Case Diagram</a:t>
            </a:r>
            <a:endParaRPr/>
          </a:p>
        </p:txBody>
      </p:sp>
      <p:pic>
        <p:nvPicPr>
          <p:cNvPr id="193" name="Google Shape;193;p20" descr="C:\Users\ishaa\Desktop\Projects\OOSE Lab\UseCaseDiagram.jpg"/>
          <p:cNvPicPr preferRelativeResize="0"/>
          <p:nvPr/>
        </p:nvPicPr>
        <p:blipFill>
          <a:blip r:embed="rId3">
            <a:alphaModFix/>
          </a:blip>
          <a:stretch>
            <a:fillRect/>
          </a:stretch>
        </p:blipFill>
        <p:spPr>
          <a:xfrm>
            <a:off x="4342050" y="0"/>
            <a:ext cx="4801950" cy="5143500"/>
          </a:xfrm>
          <a:prstGeom prst="rect">
            <a:avLst/>
          </a:prstGeom>
          <a:noFill/>
          <a:ln>
            <a:noFill/>
          </a:ln>
        </p:spPr>
      </p:pic>
      <p:sp>
        <p:nvSpPr>
          <p:cNvPr id="194" name="Google Shape;194;p20"/>
          <p:cNvSpPr txBox="1"/>
          <p:nvPr/>
        </p:nvSpPr>
        <p:spPr>
          <a:xfrm>
            <a:off x="729525" y="1350000"/>
            <a:ext cx="2272500" cy="379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b="1">
                <a:latin typeface="Nunito"/>
                <a:ea typeface="Nunito"/>
                <a:cs typeface="Nunito"/>
                <a:sym typeface="Nunito"/>
              </a:rPr>
              <a:t>Actors </a:t>
            </a:r>
            <a:endParaRPr b="1" u="sng">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Passenger</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Administrator</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Departmental Staff</a:t>
            </a:r>
            <a:endParaRPr sz="1200">
              <a:latin typeface="Nunito"/>
              <a:ea typeface="Nunito"/>
              <a:cs typeface="Nunito"/>
              <a:sym typeface="Nunito"/>
            </a:endParaRPr>
          </a:p>
          <a:p>
            <a:pPr marL="0" lvl="0" indent="0" algn="l" rtl="0">
              <a:lnSpc>
                <a:spcPct val="115000"/>
              </a:lnSpc>
              <a:spcBef>
                <a:spcPts val="0"/>
              </a:spcBef>
              <a:spcAft>
                <a:spcPts val="0"/>
              </a:spcAft>
              <a:buNone/>
            </a:pPr>
            <a:endParaRPr sz="1200">
              <a:latin typeface="Nunito"/>
              <a:ea typeface="Nunito"/>
              <a:cs typeface="Nunito"/>
              <a:sym typeface="Nunito"/>
            </a:endParaRPr>
          </a:p>
          <a:p>
            <a:pPr marL="0" lvl="0" indent="0" algn="l" rtl="0">
              <a:lnSpc>
                <a:spcPct val="115000"/>
              </a:lnSpc>
              <a:spcBef>
                <a:spcPts val="0"/>
              </a:spcBef>
              <a:spcAft>
                <a:spcPts val="0"/>
              </a:spcAft>
              <a:buNone/>
            </a:pPr>
            <a:r>
              <a:rPr lang="en-GB" b="1"/>
              <a:t>Use Cases </a:t>
            </a:r>
            <a:endParaRPr b="1" u="sng"/>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Login or Signup</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Booking a Ticket</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Payment</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View flight Details</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Maintain Flight Details</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Cancel Ticket</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Refund</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Add luggage Details</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Add Passport Details</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Maintain User Details</a:t>
            </a:r>
            <a:endParaRPr sz="1200">
              <a:latin typeface="Nunito"/>
              <a:ea typeface="Nunito"/>
              <a:cs typeface="Nunito"/>
              <a:sym typeface="Nunito"/>
            </a:endParaRPr>
          </a:p>
          <a:p>
            <a:pPr marL="457200" lvl="0" indent="-304800" algn="l" rtl="0">
              <a:lnSpc>
                <a:spcPct val="115000"/>
              </a:lnSpc>
              <a:spcBef>
                <a:spcPts val="0"/>
              </a:spcBef>
              <a:spcAft>
                <a:spcPts val="0"/>
              </a:spcAft>
              <a:buClr>
                <a:srgbClr val="000000"/>
              </a:buClr>
              <a:buSzPts val="1200"/>
              <a:buFont typeface="Nunito"/>
              <a:buChar char="●"/>
            </a:pPr>
            <a:r>
              <a:rPr lang="en-GB" sz="1200">
                <a:latin typeface="Nunito"/>
                <a:ea typeface="Nunito"/>
                <a:cs typeface="Nunito"/>
                <a:sym typeface="Nunito"/>
              </a:rPr>
              <a:t>Maintain Staff Details</a:t>
            </a:r>
            <a:endParaRPr sz="1200">
              <a:latin typeface="Nunito"/>
              <a:ea typeface="Nunito"/>
              <a:cs typeface="Nunito"/>
              <a:sym typeface="Nunito"/>
            </a:endParaRPr>
          </a:p>
          <a:p>
            <a:pPr marL="0" lvl="0" indent="0" algn="l" rtl="0">
              <a:lnSpc>
                <a:spcPct val="115000"/>
              </a:lnSpc>
              <a:spcBef>
                <a:spcPts val="0"/>
              </a:spcBef>
              <a:spcAft>
                <a:spcPts val="0"/>
              </a:spcAft>
              <a:buNone/>
            </a:pPr>
            <a:endParaRPr sz="1200">
              <a:latin typeface="Nunito"/>
              <a:ea typeface="Nunito"/>
              <a:cs typeface="Nunito"/>
              <a:sym typeface="Nunito"/>
            </a:endParaRPr>
          </a:p>
          <a:p>
            <a:pPr marL="0" lvl="0" indent="0" algn="l" rtl="0">
              <a:lnSpc>
                <a:spcPct val="115000"/>
              </a:lnSpc>
              <a:spcBef>
                <a:spcPts val="0"/>
              </a:spcBef>
              <a:spcAft>
                <a:spcPts val="1600"/>
              </a:spcAft>
              <a:buNone/>
            </a:pPr>
            <a:endParaRPr sz="1300">
              <a:solidFill>
                <a:srgbClr val="42424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1"/>
          <p:cNvSpPr txBox="1">
            <a:spLocks noGrp="1"/>
          </p:cNvSpPr>
          <p:nvPr>
            <p:ph type="title"/>
          </p:nvPr>
        </p:nvSpPr>
        <p:spPr>
          <a:xfrm>
            <a:off x="214300" y="5893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Class Diagram</a:t>
            </a:r>
            <a:endParaRPr/>
          </a:p>
        </p:txBody>
      </p:sp>
      <p:pic>
        <p:nvPicPr>
          <p:cNvPr id="200" name="Google Shape;200;p21" descr="C:\Users\ishaa\Desktop\final.jpg"/>
          <p:cNvPicPr preferRelativeResize="0"/>
          <p:nvPr/>
        </p:nvPicPr>
        <p:blipFill>
          <a:blip r:embed="rId3">
            <a:alphaModFix/>
          </a:blip>
          <a:stretch>
            <a:fillRect/>
          </a:stretch>
        </p:blipFill>
        <p:spPr>
          <a:xfrm>
            <a:off x="3823100" y="80375"/>
            <a:ext cx="5278476" cy="5002851"/>
          </a:xfrm>
          <a:prstGeom prst="rect">
            <a:avLst/>
          </a:prstGeom>
          <a:noFill/>
          <a:ln>
            <a:noFill/>
          </a:ln>
        </p:spPr>
      </p:pic>
      <p:sp>
        <p:nvSpPr>
          <p:cNvPr id="201" name="Google Shape;201;p21"/>
          <p:cNvSpPr txBox="1"/>
          <p:nvPr/>
        </p:nvSpPr>
        <p:spPr>
          <a:xfrm>
            <a:off x="445350" y="1335425"/>
            <a:ext cx="2983500" cy="45729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Font typeface="Calibri"/>
              <a:buAutoNum type="arabicPeriod"/>
            </a:pPr>
            <a:r>
              <a:rPr lang="en-GB" sz="1000" b="1">
                <a:latin typeface="Calibri"/>
                <a:ea typeface="Calibri"/>
                <a:cs typeface="Calibri"/>
                <a:sym typeface="Calibri"/>
              </a:rPr>
              <a:t>Entity Classes :</a:t>
            </a:r>
            <a:endParaRPr sz="1000" b="1">
              <a:latin typeface="Calibri"/>
              <a:ea typeface="Calibri"/>
              <a:cs typeface="Calibri"/>
              <a:sym typeface="Calibri"/>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Staff Entity</a:t>
            </a:r>
            <a:endParaRPr sz="700" b="1">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Passenger Entity</a:t>
            </a:r>
            <a:endParaRPr sz="700" b="1">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Admin Entity</a:t>
            </a:r>
            <a:endParaRPr sz="700" b="1">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Flight Entity</a:t>
            </a:r>
            <a:endParaRPr sz="700" b="1">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Payment Entity</a:t>
            </a:r>
            <a:endParaRPr sz="700" b="1">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Passport, Luggage Entity</a:t>
            </a:r>
            <a:endParaRPr sz="600" b="1">
              <a:latin typeface="Nunito"/>
              <a:ea typeface="Nunito"/>
              <a:cs typeface="Nunito"/>
              <a:sym typeface="Nunito"/>
            </a:endParaRPr>
          </a:p>
          <a:p>
            <a:pPr marL="457200" lvl="0" indent="-292100" algn="l" rtl="0">
              <a:lnSpc>
                <a:spcPct val="115000"/>
              </a:lnSpc>
              <a:spcBef>
                <a:spcPts val="0"/>
              </a:spcBef>
              <a:spcAft>
                <a:spcPts val="0"/>
              </a:spcAft>
              <a:buSzPts val="1000"/>
              <a:buFont typeface="Nunito"/>
              <a:buAutoNum type="arabicPeriod"/>
            </a:pPr>
            <a:r>
              <a:rPr lang="en-GB" sz="1000" b="1">
                <a:latin typeface="Nunito"/>
                <a:ea typeface="Nunito"/>
                <a:cs typeface="Nunito"/>
                <a:sym typeface="Nunito"/>
              </a:rPr>
              <a:t>Interface Classes :</a:t>
            </a:r>
            <a:endParaRPr sz="1000" b="1">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Login Interface</a:t>
            </a:r>
            <a:endParaRPr sz="700">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Register Interface</a:t>
            </a:r>
            <a:endParaRPr sz="700">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Book Ticket Interface</a:t>
            </a:r>
            <a:endParaRPr sz="700">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Payment Interface</a:t>
            </a:r>
            <a:endParaRPr sz="700">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Maintain Staff Interface</a:t>
            </a:r>
            <a:endParaRPr sz="700">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Maintain Passenger Interface</a:t>
            </a:r>
            <a:endParaRPr sz="700">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Maintain Flight Interface</a:t>
            </a:r>
            <a:endParaRPr sz="700">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View Interface</a:t>
            </a:r>
            <a:endParaRPr sz="700">
              <a:latin typeface="Nunito"/>
              <a:ea typeface="Nunito"/>
              <a:cs typeface="Nunito"/>
              <a:sym typeface="Nunito"/>
            </a:endParaRPr>
          </a:p>
          <a:p>
            <a:pPr marL="91440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Passport Luggage Interface</a:t>
            </a:r>
            <a:endParaRPr sz="600">
              <a:latin typeface="Nunito"/>
              <a:ea typeface="Nunito"/>
              <a:cs typeface="Nunito"/>
              <a:sym typeface="Nunito"/>
            </a:endParaRPr>
          </a:p>
          <a:p>
            <a:pPr marL="457200" lvl="0" indent="-292100" algn="l" rtl="0">
              <a:lnSpc>
                <a:spcPct val="115000"/>
              </a:lnSpc>
              <a:spcBef>
                <a:spcPts val="0"/>
              </a:spcBef>
              <a:spcAft>
                <a:spcPts val="0"/>
              </a:spcAft>
              <a:buSzPts val="1000"/>
              <a:buFont typeface="Nunito"/>
              <a:buAutoNum type="arabicPeriod"/>
            </a:pPr>
            <a:r>
              <a:rPr lang="en-GB" sz="1000" b="1">
                <a:latin typeface="Nunito"/>
                <a:ea typeface="Nunito"/>
                <a:cs typeface="Nunito"/>
                <a:sym typeface="Nunito"/>
              </a:rPr>
              <a:t>Control Classes :</a:t>
            </a:r>
            <a:endParaRPr sz="1000" b="1">
              <a:latin typeface="Nunito"/>
              <a:ea typeface="Nunito"/>
              <a:cs typeface="Nunito"/>
              <a:sym typeface="Nunito"/>
            </a:endParaRPr>
          </a:p>
          <a:p>
            <a:pPr marL="96012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Login</a:t>
            </a:r>
            <a:endParaRPr sz="700">
              <a:latin typeface="Nunito"/>
              <a:ea typeface="Nunito"/>
              <a:cs typeface="Nunito"/>
              <a:sym typeface="Nunito"/>
            </a:endParaRPr>
          </a:p>
          <a:p>
            <a:pPr marL="96012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Register</a:t>
            </a:r>
            <a:endParaRPr sz="700">
              <a:latin typeface="Nunito"/>
              <a:ea typeface="Nunito"/>
              <a:cs typeface="Nunito"/>
              <a:sym typeface="Nunito"/>
            </a:endParaRPr>
          </a:p>
          <a:p>
            <a:pPr marL="96012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Book Ticket</a:t>
            </a:r>
            <a:endParaRPr sz="700">
              <a:latin typeface="Nunito"/>
              <a:ea typeface="Nunito"/>
              <a:cs typeface="Nunito"/>
              <a:sym typeface="Nunito"/>
            </a:endParaRPr>
          </a:p>
          <a:p>
            <a:pPr marL="96012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Payment</a:t>
            </a:r>
            <a:endParaRPr sz="700">
              <a:latin typeface="Nunito"/>
              <a:ea typeface="Nunito"/>
              <a:cs typeface="Nunito"/>
              <a:sym typeface="Nunito"/>
            </a:endParaRPr>
          </a:p>
          <a:p>
            <a:pPr marL="96012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Maintain Staff</a:t>
            </a:r>
            <a:endParaRPr sz="700">
              <a:latin typeface="Nunito"/>
              <a:ea typeface="Nunito"/>
              <a:cs typeface="Nunito"/>
              <a:sym typeface="Nunito"/>
            </a:endParaRPr>
          </a:p>
          <a:p>
            <a:pPr marL="96012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Maintain Passenger</a:t>
            </a:r>
            <a:endParaRPr sz="700">
              <a:latin typeface="Nunito"/>
              <a:ea typeface="Nunito"/>
              <a:cs typeface="Nunito"/>
              <a:sym typeface="Nunito"/>
            </a:endParaRPr>
          </a:p>
          <a:p>
            <a:pPr marL="96012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Maintain Flight</a:t>
            </a:r>
            <a:endParaRPr sz="700">
              <a:latin typeface="Nunito"/>
              <a:ea typeface="Nunito"/>
              <a:cs typeface="Nunito"/>
              <a:sym typeface="Nunito"/>
            </a:endParaRPr>
          </a:p>
          <a:p>
            <a:pPr marL="96012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View</a:t>
            </a:r>
            <a:endParaRPr sz="700">
              <a:latin typeface="Nunito"/>
              <a:ea typeface="Nunito"/>
              <a:cs typeface="Nunito"/>
              <a:sym typeface="Nunito"/>
            </a:endParaRPr>
          </a:p>
          <a:p>
            <a:pPr marL="960120" lvl="0" indent="-273050" algn="l" rtl="0">
              <a:lnSpc>
                <a:spcPct val="115000"/>
              </a:lnSpc>
              <a:spcBef>
                <a:spcPts val="0"/>
              </a:spcBef>
              <a:spcAft>
                <a:spcPts val="0"/>
              </a:spcAft>
              <a:buSzPts val="700"/>
              <a:buFont typeface="Nunito"/>
              <a:buAutoNum type="alphaLcPeriod"/>
            </a:pPr>
            <a:r>
              <a:rPr lang="en-GB" sz="700">
                <a:latin typeface="Nunito"/>
                <a:ea typeface="Nunito"/>
                <a:cs typeface="Nunito"/>
                <a:sym typeface="Nunito"/>
              </a:rPr>
              <a:t>Passport Luggage</a:t>
            </a:r>
            <a:endParaRPr sz="700">
              <a:latin typeface="Nunito"/>
              <a:ea typeface="Nunito"/>
              <a:cs typeface="Nunito"/>
              <a:sym typeface="Nunito"/>
            </a:endParaRPr>
          </a:p>
          <a:p>
            <a:pPr marL="0" lvl="0" indent="0" algn="l" rtl="0">
              <a:spcBef>
                <a:spcPts val="0"/>
              </a:spcBef>
              <a:spcAft>
                <a:spcPts val="0"/>
              </a:spcAft>
              <a:buNone/>
            </a:pPr>
            <a:endParaRPr sz="12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05"/>
        <p:cNvGrpSpPr/>
        <p:nvPr/>
      </p:nvGrpSpPr>
      <p:grpSpPr>
        <a:xfrm>
          <a:off x="0" y="0"/>
          <a:ext cx="0" cy="0"/>
          <a:chOff x="0" y="0"/>
          <a:chExt cx="0" cy="0"/>
        </a:xfrm>
      </p:grpSpPr>
      <p:sp>
        <p:nvSpPr>
          <p:cNvPr id="206" name="Google Shape;206;p22"/>
          <p:cNvSpPr txBox="1">
            <a:spLocks noGrp="1"/>
          </p:cNvSpPr>
          <p:nvPr>
            <p:ph type="title"/>
          </p:nvPr>
        </p:nvSpPr>
        <p:spPr>
          <a:xfrm>
            <a:off x="535775" y="396475"/>
            <a:ext cx="7203900" cy="5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t>Software Requirement Specification</a:t>
            </a:r>
            <a:endParaRPr sz="2600"/>
          </a:p>
        </p:txBody>
      </p:sp>
      <p:sp>
        <p:nvSpPr>
          <p:cNvPr id="207" name="Google Shape;207;p22"/>
          <p:cNvSpPr txBox="1">
            <a:spLocks noGrp="1"/>
          </p:cNvSpPr>
          <p:nvPr>
            <p:ph type="body" idx="4294967295"/>
          </p:nvPr>
        </p:nvSpPr>
        <p:spPr>
          <a:xfrm>
            <a:off x="279400" y="1320725"/>
            <a:ext cx="3899700" cy="2628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b="1">
                <a:solidFill>
                  <a:srgbClr val="E6B8AF"/>
                </a:solidFill>
                <a:latin typeface="Nunito"/>
                <a:ea typeface="Nunito"/>
                <a:cs typeface="Nunito"/>
                <a:sym typeface="Nunito"/>
              </a:rPr>
              <a:t>Purpose :</a:t>
            </a:r>
            <a:endParaRPr sz="1600" b="1">
              <a:solidFill>
                <a:srgbClr val="E6B8AF"/>
              </a:solidFill>
              <a:latin typeface="Nunito"/>
              <a:ea typeface="Nunito"/>
              <a:cs typeface="Nunito"/>
              <a:sym typeface="Nunito"/>
            </a:endParaRPr>
          </a:p>
          <a:p>
            <a:pPr marL="0" lvl="0" indent="0" algn="l" rtl="0">
              <a:lnSpc>
                <a:spcPct val="100000"/>
              </a:lnSpc>
              <a:spcBef>
                <a:spcPts val="1600"/>
              </a:spcBef>
              <a:spcAft>
                <a:spcPts val="0"/>
              </a:spcAft>
              <a:buNone/>
            </a:pPr>
            <a:r>
              <a:rPr lang="en-GB" sz="1100">
                <a:solidFill>
                  <a:srgbClr val="FFFFFF"/>
                </a:solidFill>
                <a:latin typeface="Nunito"/>
                <a:ea typeface="Nunito"/>
                <a:cs typeface="Nunito"/>
                <a:sym typeface="Nunito"/>
              </a:rPr>
              <a:t>The Air Ticket Reservation System is a web based automated system and can be used anywhere anytime.The main purpose of the system is to maintain information about flights, passengers ,staff members and provide passengers with the functionality of booking tickets online.  The information is stored in order to have access to all actors in the system . The system is used to authenticate passengers by their id’s. It is designed to provide users more functionalities and provide an easy interface to the users.</a:t>
            </a:r>
            <a:endParaRPr sz="1100">
              <a:solidFill>
                <a:srgbClr val="FFFFFF"/>
              </a:solidFill>
              <a:latin typeface="Nunito"/>
              <a:ea typeface="Nunito"/>
              <a:cs typeface="Nunito"/>
              <a:sym typeface="Nunito"/>
            </a:endParaRPr>
          </a:p>
          <a:p>
            <a:pPr marL="0" lvl="0" indent="0" algn="l" rtl="0">
              <a:spcBef>
                <a:spcPts val="1600"/>
              </a:spcBef>
              <a:spcAft>
                <a:spcPts val="1600"/>
              </a:spcAft>
              <a:buNone/>
            </a:pPr>
            <a:endParaRPr sz="2800">
              <a:solidFill>
                <a:srgbClr val="FFFFFF"/>
              </a:solidFill>
            </a:endParaRPr>
          </a:p>
        </p:txBody>
      </p:sp>
      <p:sp>
        <p:nvSpPr>
          <p:cNvPr id="208" name="Google Shape;208;p22"/>
          <p:cNvSpPr txBox="1">
            <a:spLocks noGrp="1"/>
          </p:cNvSpPr>
          <p:nvPr>
            <p:ph type="body" idx="4294967295"/>
          </p:nvPr>
        </p:nvSpPr>
        <p:spPr>
          <a:xfrm>
            <a:off x="4007650" y="1292550"/>
            <a:ext cx="4897200" cy="255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b="1">
                <a:solidFill>
                  <a:srgbClr val="E6B8AF"/>
                </a:solidFill>
                <a:latin typeface="Nunito"/>
                <a:ea typeface="Nunito"/>
                <a:cs typeface="Nunito"/>
                <a:sym typeface="Nunito"/>
              </a:rPr>
              <a:t>Scope :</a:t>
            </a:r>
            <a:endParaRPr sz="1600" b="1">
              <a:solidFill>
                <a:srgbClr val="E6B8AF"/>
              </a:solidFill>
              <a:latin typeface="Nunito"/>
              <a:ea typeface="Nunito"/>
              <a:cs typeface="Nunito"/>
              <a:sym typeface="Nunito"/>
            </a:endParaRPr>
          </a:p>
          <a:p>
            <a:pPr marL="457200" lvl="0" indent="-298450" algn="l" rtl="0">
              <a:lnSpc>
                <a:spcPct val="100000"/>
              </a:lnSpc>
              <a:spcBef>
                <a:spcPts val="1600"/>
              </a:spcBef>
              <a:spcAft>
                <a:spcPts val="0"/>
              </a:spcAft>
              <a:buClr>
                <a:srgbClr val="FFFFFF"/>
              </a:buClr>
              <a:buSzPts val="1100"/>
              <a:buFont typeface="Nunito"/>
              <a:buChar char="●"/>
            </a:pPr>
            <a:r>
              <a:rPr lang="en-GB" sz="1100">
                <a:solidFill>
                  <a:srgbClr val="FFFFFF"/>
                </a:solidFill>
                <a:latin typeface="Nunito"/>
                <a:ea typeface="Nunito"/>
                <a:cs typeface="Nunito"/>
                <a:sym typeface="Nunito"/>
              </a:rPr>
              <a:t>The payment registration cancellation of the flights is done online</a:t>
            </a:r>
            <a:endParaRPr sz="1100">
              <a:solidFill>
                <a:srgbClr val="FFFFFF"/>
              </a:solidFill>
              <a:latin typeface="Nunito"/>
              <a:ea typeface="Nunito"/>
              <a:cs typeface="Nunito"/>
              <a:sym typeface="Nunito"/>
            </a:endParaRPr>
          </a:p>
          <a:p>
            <a:pPr marL="457200" lvl="0" indent="-298450" algn="l" rtl="0">
              <a:lnSpc>
                <a:spcPct val="100000"/>
              </a:lnSpc>
              <a:spcBef>
                <a:spcPts val="0"/>
              </a:spcBef>
              <a:spcAft>
                <a:spcPts val="0"/>
              </a:spcAft>
              <a:buClr>
                <a:srgbClr val="FFFFFF"/>
              </a:buClr>
              <a:buSzPts val="1100"/>
              <a:buFont typeface="Nunito"/>
              <a:buChar char="●"/>
            </a:pPr>
            <a:r>
              <a:rPr lang="en-GB" sz="1100">
                <a:solidFill>
                  <a:srgbClr val="FFFFFF"/>
                </a:solidFill>
                <a:latin typeface="Nunito"/>
                <a:ea typeface="Nunito"/>
                <a:cs typeface="Nunito"/>
                <a:sym typeface="Nunito"/>
              </a:rPr>
              <a:t>The passengers have the option to choose their seat in case it is not available. They can choose their preferred seat from the available ones.</a:t>
            </a:r>
            <a:endParaRPr sz="1100">
              <a:solidFill>
                <a:srgbClr val="FFFFFF"/>
              </a:solidFill>
              <a:latin typeface="Nunito"/>
              <a:ea typeface="Nunito"/>
              <a:cs typeface="Nunito"/>
              <a:sym typeface="Nunito"/>
            </a:endParaRPr>
          </a:p>
          <a:p>
            <a:pPr marL="457200" lvl="0" indent="-304800" algn="l" rtl="0">
              <a:lnSpc>
                <a:spcPct val="100000"/>
              </a:lnSpc>
              <a:spcBef>
                <a:spcPts val="0"/>
              </a:spcBef>
              <a:spcAft>
                <a:spcPts val="0"/>
              </a:spcAft>
              <a:buClr>
                <a:srgbClr val="FFFFFF"/>
              </a:buClr>
              <a:buSzPts val="1200"/>
              <a:buFont typeface="Nunito"/>
              <a:buChar char="●"/>
            </a:pPr>
            <a:r>
              <a:rPr lang="en-GB" sz="1100">
                <a:solidFill>
                  <a:srgbClr val="FFFFFF"/>
                </a:solidFill>
                <a:latin typeface="Nunito"/>
                <a:ea typeface="Nunito"/>
                <a:cs typeface="Nunito"/>
                <a:sym typeface="Nunito"/>
              </a:rPr>
              <a:t>Add luggage and passport information during flight booking.</a:t>
            </a:r>
            <a:endParaRPr sz="1100">
              <a:solidFill>
                <a:srgbClr val="FFFFFF"/>
              </a:solidFill>
              <a:latin typeface="Nunito"/>
              <a:ea typeface="Nunito"/>
              <a:cs typeface="Nunito"/>
              <a:sym typeface="Nunito"/>
            </a:endParaRPr>
          </a:p>
          <a:p>
            <a:pPr marL="457200" lvl="0" indent="-298450" algn="l" rtl="0">
              <a:lnSpc>
                <a:spcPct val="100000"/>
              </a:lnSpc>
              <a:spcBef>
                <a:spcPts val="0"/>
              </a:spcBef>
              <a:spcAft>
                <a:spcPts val="0"/>
              </a:spcAft>
              <a:buClr>
                <a:srgbClr val="FFFFFF"/>
              </a:buClr>
              <a:buSzPts val="1100"/>
              <a:buFont typeface="Nunito"/>
              <a:buChar char="●"/>
            </a:pPr>
            <a:r>
              <a:rPr lang="en-GB" sz="1100">
                <a:solidFill>
                  <a:srgbClr val="FFFFFF"/>
                </a:solidFill>
                <a:latin typeface="Nunito"/>
                <a:ea typeface="Nunito"/>
                <a:cs typeface="Nunito"/>
                <a:sym typeface="Nunito"/>
              </a:rPr>
              <a:t>All the information about the flight is provided.</a:t>
            </a:r>
            <a:endParaRPr sz="1100">
              <a:solidFill>
                <a:srgbClr val="FFFFFF"/>
              </a:solidFill>
              <a:latin typeface="Nunito"/>
              <a:ea typeface="Nunito"/>
              <a:cs typeface="Nunito"/>
              <a:sym typeface="Nunito"/>
            </a:endParaRPr>
          </a:p>
          <a:p>
            <a:pPr marL="457200" lvl="0" indent="-298450" algn="l" rtl="0">
              <a:lnSpc>
                <a:spcPct val="100000"/>
              </a:lnSpc>
              <a:spcBef>
                <a:spcPts val="0"/>
              </a:spcBef>
              <a:spcAft>
                <a:spcPts val="0"/>
              </a:spcAft>
              <a:buClr>
                <a:srgbClr val="FFFFFF"/>
              </a:buClr>
              <a:buSzPts val="1100"/>
              <a:buFont typeface="Nunito"/>
              <a:buChar char="●"/>
            </a:pPr>
            <a:r>
              <a:rPr lang="en-GB" sz="1100">
                <a:solidFill>
                  <a:srgbClr val="FFFFFF"/>
                </a:solidFill>
                <a:latin typeface="Nunito"/>
                <a:ea typeface="Nunito"/>
                <a:cs typeface="Nunito"/>
                <a:sym typeface="Nunito"/>
              </a:rPr>
              <a:t>The system provides the users notification about the delay and cancellation in flights.</a:t>
            </a:r>
            <a:endParaRPr sz="1100">
              <a:solidFill>
                <a:srgbClr val="FFFFFF"/>
              </a:solidFill>
              <a:latin typeface="Nunito"/>
              <a:ea typeface="Nunito"/>
              <a:cs typeface="Nunito"/>
              <a:sym typeface="Nunito"/>
            </a:endParaRPr>
          </a:p>
          <a:p>
            <a:pPr marL="457200" lvl="0" indent="-304800" algn="l" rtl="0">
              <a:lnSpc>
                <a:spcPct val="100000"/>
              </a:lnSpc>
              <a:spcBef>
                <a:spcPts val="0"/>
              </a:spcBef>
              <a:spcAft>
                <a:spcPts val="0"/>
              </a:spcAft>
              <a:buClr>
                <a:srgbClr val="FFFFFF"/>
              </a:buClr>
              <a:buSzPts val="1200"/>
              <a:buFont typeface="Arial"/>
              <a:buChar char="●"/>
            </a:pPr>
            <a:r>
              <a:rPr lang="en-GB" sz="1000">
                <a:solidFill>
                  <a:srgbClr val="FFFFFF"/>
                </a:solidFill>
                <a:latin typeface="Arial"/>
                <a:ea typeface="Arial"/>
                <a:cs typeface="Arial"/>
                <a:sym typeface="Arial"/>
              </a:rPr>
              <a:t> </a:t>
            </a:r>
            <a:r>
              <a:rPr lang="en-GB" sz="1100">
                <a:solidFill>
                  <a:srgbClr val="FFFFFF"/>
                </a:solidFill>
                <a:latin typeface="Nunito"/>
                <a:ea typeface="Nunito"/>
                <a:cs typeface="Nunito"/>
                <a:sym typeface="Nunito"/>
              </a:rPr>
              <a:t>The system is able to maintain the details of the passengers, staff and flights.</a:t>
            </a:r>
            <a:endParaRPr sz="1100">
              <a:solidFill>
                <a:srgbClr val="FFFFFF"/>
              </a:solidFill>
              <a:latin typeface="Nunito"/>
              <a:ea typeface="Nunito"/>
              <a:cs typeface="Nunito"/>
              <a:sym typeface="Nunito"/>
            </a:endParaRPr>
          </a:p>
          <a:p>
            <a:pPr marL="0" lvl="0" indent="0" algn="l" rtl="0">
              <a:spcBef>
                <a:spcPts val="0"/>
              </a:spcBef>
              <a:spcAft>
                <a:spcPts val="1600"/>
              </a:spcAft>
              <a:buNone/>
            </a:pPr>
            <a:endParaRPr sz="1600" b="1">
              <a:solidFill>
                <a:srgbClr val="FFFFFF"/>
              </a:solidFill>
              <a:latin typeface="Nunito"/>
              <a:ea typeface="Nunito"/>
              <a:cs typeface="Nunito"/>
              <a:sym typeface="Nunito"/>
            </a:endParaRPr>
          </a:p>
        </p:txBody>
      </p:sp>
      <p:sp>
        <p:nvSpPr>
          <p:cNvPr id="209" name="Google Shape;209;p22"/>
          <p:cNvSpPr txBox="1">
            <a:spLocks noGrp="1"/>
          </p:cNvSpPr>
          <p:nvPr>
            <p:ph type="body" idx="4294967295"/>
          </p:nvPr>
        </p:nvSpPr>
        <p:spPr>
          <a:xfrm>
            <a:off x="589375" y="3949025"/>
            <a:ext cx="8090400" cy="1122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b="1">
                <a:solidFill>
                  <a:srgbClr val="E6B8AF"/>
                </a:solidFill>
                <a:latin typeface="Nunito"/>
                <a:ea typeface="Nunito"/>
                <a:cs typeface="Nunito"/>
                <a:sym typeface="Nunito"/>
              </a:rPr>
              <a:t>Overall Description :</a:t>
            </a:r>
            <a:r>
              <a:rPr lang="en-GB" sz="1100">
                <a:solidFill>
                  <a:srgbClr val="E6B8AF"/>
                </a:solidFill>
                <a:latin typeface="Nunito"/>
                <a:ea typeface="Nunito"/>
                <a:cs typeface="Nunito"/>
                <a:sym typeface="Nunito"/>
              </a:rPr>
              <a:t> </a:t>
            </a:r>
            <a:r>
              <a:rPr lang="en-GB" sz="1100">
                <a:solidFill>
                  <a:srgbClr val="FFFFFF"/>
                </a:solidFill>
                <a:latin typeface="Nunito"/>
                <a:ea typeface="Nunito"/>
                <a:cs typeface="Nunito"/>
                <a:sym typeface="Nunito"/>
              </a:rPr>
              <a:t> This ARTS is a automated system which is able to maintain the information regarding the actors and book tickets online and provide other functionalities as well. The front -end is developed using HTML,CSS , Bootstrap and back end by Javascript , node js and  express.</a:t>
            </a:r>
            <a:endParaRPr sz="1100">
              <a:solidFill>
                <a:srgbClr val="FFFFFF"/>
              </a:solidFill>
              <a:latin typeface="Nunito"/>
              <a:ea typeface="Nunito"/>
              <a:cs typeface="Nunito"/>
              <a:sym typeface="Nunito"/>
            </a:endParaRPr>
          </a:p>
          <a:p>
            <a:pPr marL="0" lvl="0" indent="0" algn="l" rtl="0">
              <a:spcBef>
                <a:spcPts val="0"/>
              </a:spcBef>
              <a:spcAft>
                <a:spcPts val="1600"/>
              </a:spcAft>
              <a:buNone/>
            </a:pPr>
            <a:endParaRPr sz="1400" b="1">
              <a:solidFill>
                <a:srgbClr val="FFFFFF"/>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p:nvPr/>
        </p:nvSpPr>
        <p:spPr>
          <a:xfrm>
            <a:off x="0" y="1358750"/>
            <a:ext cx="9101700" cy="36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rgbClr val="38761D"/>
                </a:solidFill>
                <a:latin typeface="Nunito"/>
                <a:ea typeface="Nunito"/>
                <a:cs typeface="Nunito"/>
                <a:sym typeface="Nunito"/>
              </a:rPr>
              <a:t>User Interfaces :</a:t>
            </a:r>
            <a:r>
              <a:rPr lang="en-GB" sz="1500" b="1">
                <a:solidFill>
                  <a:srgbClr val="38761D"/>
                </a:solidFill>
                <a:latin typeface="Nunito"/>
                <a:ea typeface="Nunito"/>
                <a:cs typeface="Nunito"/>
                <a:sym typeface="Nunito"/>
              </a:rPr>
              <a:t> </a:t>
            </a:r>
            <a:r>
              <a:rPr lang="en-GB" sz="1500" b="1">
                <a:latin typeface="Nunito"/>
                <a:ea typeface="Nunito"/>
                <a:cs typeface="Nunito"/>
                <a:sym typeface="Nunito"/>
              </a:rPr>
              <a:t>      </a:t>
            </a:r>
            <a:r>
              <a:rPr lang="en-GB" sz="900">
                <a:latin typeface="Nunito"/>
                <a:ea typeface="Nunito"/>
                <a:cs typeface="Nunito"/>
                <a:sym typeface="Nunito"/>
              </a:rPr>
              <a:t>Login , Maintain Flight Details, Maintain Passenger Details, Maintain Flight Details,Search Flight etc</a:t>
            </a:r>
            <a:endParaRPr sz="900">
              <a:latin typeface="Nunito"/>
              <a:ea typeface="Nunito"/>
              <a:cs typeface="Nunito"/>
              <a:sym typeface="Nunito"/>
            </a:endParaRPr>
          </a:p>
          <a:p>
            <a:pPr marL="0" lvl="0" indent="0" algn="l" rtl="0">
              <a:spcBef>
                <a:spcPts val="0"/>
              </a:spcBef>
              <a:spcAft>
                <a:spcPts val="0"/>
              </a:spcAft>
              <a:buNone/>
            </a:pPr>
            <a:r>
              <a:rPr lang="en-GB" sz="1300" b="1">
                <a:solidFill>
                  <a:srgbClr val="38761D"/>
                </a:solidFill>
                <a:latin typeface="Nunito"/>
                <a:ea typeface="Nunito"/>
                <a:cs typeface="Nunito"/>
                <a:sym typeface="Nunito"/>
              </a:rPr>
              <a:t>Software Interfaces :</a:t>
            </a:r>
            <a:r>
              <a:rPr lang="en-GB" sz="1300" b="1">
                <a:latin typeface="Nunito"/>
                <a:ea typeface="Nunito"/>
                <a:cs typeface="Nunito"/>
                <a:sym typeface="Nunito"/>
              </a:rPr>
              <a:t>           </a:t>
            </a:r>
            <a:r>
              <a:rPr lang="en-GB" sz="900">
                <a:latin typeface="Nunito"/>
                <a:ea typeface="Nunito"/>
                <a:cs typeface="Nunito"/>
                <a:sym typeface="Nunito"/>
              </a:rPr>
              <a:t>Javascript, Node JS, Express JS for back end.HTML CSS for front end.MY SQL for database .</a:t>
            </a:r>
            <a:endParaRPr sz="900">
              <a:latin typeface="Nunito"/>
              <a:ea typeface="Nunito"/>
              <a:cs typeface="Nunito"/>
              <a:sym typeface="Nunito"/>
            </a:endParaRPr>
          </a:p>
          <a:p>
            <a:pPr marL="0" lvl="0" indent="0" algn="l" rtl="0">
              <a:spcBef>
                <a:spcPts val="0"/>
              </a:spcBef>
              <a:spcAft>
                <a:spcPts val="0"/>
              </a:spcAft>
              <a:buNone/>
            </a:pPr>
            <a:r>
              <a:rPr lang="en-GB" sz="1300" b="1">
                <a:solidFill>
                  <a:srgbClr val="38761D"/>
                </a:solidFill>
                <a:latin typeface="Nunito"/>
                <a:ea typeface="Nunito"/>
                <a:cs typeface="Nunito"/>
                <a:sym typeface="Nunito"/>
              </a:rPr>
              <a:t>Hardware Interfaces : </a:t>
            </a:r>
            <a:r>
              <a:rPr lang="en-GB" sz="1300" b="1">
                <a:latin typeface="Nunito"/>
                <a:ea typeface="Nunito"/>
                <a:cs typeface="Nunito"/>
                <a:sym typeface="Nunito"/>
              </a:rPr>
              <a:t>        </a:t>
            </a:r>
            <a:r>
              <a:rPr lang="en-GB" sz="900">
                <a:latin typeface="Nunito"/>
                <a:ea typeface="Nunito"/>
                <a:cs typeface="Nunito"/>
                <a:sym typeface="Nunito"/>
              </a:rPr>
              <a:t>The screen resolution  should be of more than 1000 pixels.</a:t>
            </a:r>
            <a:endParaRPr sz="900">
              <a:latin typeface="Nunito"/>
              <a:ea typeface="Nunito"/>
              <a:cs typeface="Nunito"/>
              <a:sym typeface="Nunito"/>
            </a:endParaRPr>
          </a:p>
          <a:p>
            <a:pPr marL="0" lvl="0" indent="0" algn="l" rtl="0">
              <a:spcBef>
                <a:spcPts val="0"/>
              </a:spcBef>
              <a:spcAft>
                <a:spcPts val="0"/>
              </a:spcAft>
              <a:buNone/>
            </a:pPr>
            <a:endParaRPr sz="900">
              <a:latin typeface="Nunito"/>
              <a:ea typeface="Nunito"/>
              <a:cs typeface="Nunito"/>
              <a:sym typeface="Nunito"/>
            </a:endParaRPr>
          </a:p>
          <a:p>
            <a:pPr marL="0" lvl="0" indent="0" algn="l" rtl="0">
              <a:spcBef>
                <a:spcPts val="0"/>
              </a:spcBef>
              <a:spcAft>
                <a:spcPts val="0"/>
              </a:spcAft>
              <a:buNone/>
            </a:pPr>
            <a:r>
              <a:rPr lang="en-GB" sz="1300" b="1">
                <a:solidFill>
                  <a:srgbClr val="38761D"/>
                </a:solidFill>
                <a:latin typeface="Nunito"/>
                <a:ea typeface="Nunito"/>
                <a:cs typeface="Nunito"/>
                <a:sym typeface="Nunito"/>
              </a:rPr>
              <a:t>Product Functions : </a:t>
            </a:r>
            <a:endParaRPr sz="1300" b="1">
              <a:solidFill>
                <a:srgbClr val="38761D"/>
              </a:solidFill>
              <a:latin typeface="Nunito"/>
              <a:ea typeface="Nunito"/>
              <a:cs typeface="Nunito"/>
              <a:sym typeface="Nunito"/>
            </a:endParaRPr>
          </a:p>
          <a:p>
            <a:pPr marL="0" lvl="0" indent="0" algn="l" rtl="0">
              <a:spcBef>
                <a:spcPts val="0"/>
              </a:spcBef>
              <a:spcAft>
                <a:spcPts val="0"/>
              </a:spcAft>
              <a:buNone/>
            </a:pPr>
            <a:r>
              <a:rPr lang="en-GB" sz="900" b="1">
                <a:latin typeface="Nunito"/>
                <a:ea typeface="Nunito"/>
                <a:cs typeface="Nunito"/>
                <a:sym typeface="Nunito"/>
              </a:rPr>
              <a:t>    </a:t>
            </a:r>
            <a:endParaRPr sz="900" b="1">
              <a:latin typeface="Nunito"/>
              <a:ea typeface="Nunito"/>
              <a:cs typeface="Nunito"/>
              <a:sym typeface="Nunito"/>
            </a:endParaRPr>
          </a:p>
          <a:p>
            <a:pPr marL="457200" lvl="0" indent="-285750" algn="l" rtl="0">
              <a:spcBef>
                <a:spcPts val="0"/>
              </a:spcBef>
              <a:spcAft>
                <a:spcPts val="0"/>
              </a:spcAft>
              <a:buSzPts val="900"/>
              <a:buFont typeface="Nunito"/>
              <a:buChar char="●"/>
            </a:pPr>
            <a:r>
              <a:rPr lang="en-GB" sz="900" b="1">
                <a:latin typeface="Nunito"/>
                <a:ea typeface="Nunito"/>
                <a:cs typeface="Nunito"/>
                <a:sym typeface="Nunito"/>
              </a:rPr>
              <a:t>Administrator   -- </a:t>
            </a:r>
            <a:r>
              <a:rPr lang="en-GB" sz="900">
                <a:latin typeface="Nunito"/>
                <a:ea typeface="Nunito"/>
                <a:cs typeface="Nunito"/>
                <a:sym typeface="Nunito"/>
              </a:rPr>
              <a:t> Maintain Flight , Maintain Passenger, Maintain Staff, Cancel Ticket, Refund.</a:t>
            </a:r>
            <a:endParaRPr sz="900">
              <a:latin typeface="Nunito"/>
              <a:ea typeface="Nunito"/>
              <a:cs typeface="Nunito"/>
              <a:sym typeface="Nunito"/>
            </a:endParaRPr>
          </a:p>
          <a:p>
            <a:pPr marL="457200" lvl="0" indent="-285750" algn="l" rtl="0">
              <a:spcBef>
                <a:spcPts val="0"/>
              </a:spcBef>
              <a:spcAft>
                <a:spcPts val="0"/>
              </a:spcAft>
              <a:buSzPts val="900"/>
              <a:buFont typeface="Nunito"/>
              <a:buChar char="●"/>
            </a:pPr>
            <a:r>
              <a:rPr lang="en-GB" sz="900" b="1">
                <a:latin typeface="Nunito"/>
                <a:ea typeface="Nunito"/>
                <a:cs typeface="Nunito"/>
                <a:sym typeface="Nunito"/>
              </a:rPr>
              <a:t>Passenger        --   </a:t>
            </a:r>
            <a:r>
              <a:rPr lang="en-GB" sz="900">
                <a:latin typeface="Nunito"/>
                <a:ea typeface="Nunito"/>
                <a:cs typeface="Nunito"/>
                <a:sym typeface="Nunito"/>
              </a:rPr>
              <a:t>Book Ticket , Payment, Cancel Ticket, Add Passport Details, Add Luggage Details.</a:t>
            </a:r>
            <a:endParaRPr sz="900">
              <a:latin typeface="Nunito"/>
              <a:ea typeface="Nunito"/>
              <a:cs typeface="Nunito"/>
              <a:sym typeface="Nunito"/>
            </a:endParaRPr>
          </a:p>
          <a:p>
            <a:pPr marL="0" lvl="0" indent="0" algn="l" rtl="0">
              <a:spcBef>
                <a:spcPts val="0"/>
              </a:spcBef>
              <a:spcAft>
                <a:spcPts val="0"/>
              </a:spcAft>
              <a:buNone/>
            </a:pPr>
            <a:endParaRPr sz="900" b="1">
              <a:latin typeface="Nunito"/>
              <a:ea typeface="Nunito"/>
              <a:cs typeface="Nunito"/>
              <a:sym typeface="Nunito"/>
            </a:endParaRPr>
          </a:p>
          <a:p>
            <a:pPr marL="0" lvl="0" indent="0" algn="l" rtl="0">
              <a:spcBef>
                <a:spcPts val="0"/>
              </a:spcBef>
              <a:spcAft>
                <a:spcPts val="0"/>
              </a:spcAft>
              <a:buNone/>
            </a:pPr>
            <a:r>
              <a:rPr lang="en-GB" sz="1300" b="1">
                <a:solidFill>
                  <a:srgbClr val="38761D"/>
                </a:solidFill>
                <a:latin typeface="Nunito"/>
                <a:ea typeface="Nunito"/>
                <a:cs typeface="Nunito"/>
                <a:sym typeface="Nunito"/>
              </a:rPr>
              <a:t>Constraints   :</a:t>
            </a:r>
            <a:endParaRPr sz="1300" b="1">
              <a:solidFill>
                <a:srgbClr val="38761D"/>
              </a:solidFill>
              <a:latin typeface="Nunito"/>
              <a:ea typeface="Nunito"/>
              <a:cs typeface="Nunito"/>
              <a:sym typeface="Nunito"/>
            </a:endParaRPr>
          </a:p>
          <a:p>
            <a:pPr marL="0" lvl="0" indent="0" algn="l" rtl="0">
              <a:spcBef>
                <a:spcPts val="0"/>
              </a:spcBef>
              <a:spcAft>
                <a:spcPts val="0"/>
              </a:spcAft>
              <a:buNone/>
            </a:pPr>
            <a:endParaRPr sz="1300" b="1">
              <a:latin typeface="Nunito"/>
              <a:ea typeface="Nunito"/>
              <a:cs typeface="Nunito"/>
              <a:sym typeface="Nunito"/>
            </a:endParaRPr>
          </a:p>
          <a:p>
            <a:pPr marL="0" lvl="0" indent="0" algn="l" rtl="0">
              <a:lnSpc>
                <a:spcPct val="115000"/>
              </a:lnSpc>
              <a:spcBef>
                <a:spcPts val="0"/>
              </a:spcBef>
              <a:spcAft>
                <a:spcPts val="0"/>
              </a:spcAft>
              <a:buNone/>
            </a:pPr>
            <a:r>
              <a:rPr lang="en-GB" sz="900"/>
              <a:t>There is only one admin in the system . T</a:t>
            </a:r>
            <a:r>
              <a:rPr lang="en-GB" sz="900">
                <a:latin typeface="Nunito"/>
                <a:ea typeface="Nunito"/>
                <a:cs typeface="Nunito"/>
                <a:sym typeface="Nunito"/>
              </a:rPr>
              <a:t>he passengers are provided a unique ticket number that they have to remember for cancellation if they want too.The cancel ticket is done by the admin and the passenger only. There is no provision to any guest Login.Only the admin is able to maintain the details. </a:t>
            </a:r>
            <a:endParaRPr sz="900">
              <a:latin typeface="Nunito"/>
              <a:ea typeface="Nunito"/>
              <a:cs typeface="Nunito"/>
              <a:sym typeface="Nunito"/>
            </a:endParaRPr>
          </a:p>
          <a:p>
            <a:pPr marL="0" lvl="0" indent="0" algn="l" rtl="0">
              <a:lnSpc>
                <a:spcPct val="115000"/>
              </a:lnSpc>
              <a:spcBef>
                <a:spcPts val="0"/>
              </a:spcBef>
              <a:spcAft>
                <a:spcPts val="0"/>
              </a:spcAft>
              <a:buNone/>
            </a:pPr>
            <a:endParaRPr sz="900">
              <a:latin typeface="Nunito"/>
              <a:ea typeface="Nunito"/>
              <a:cs typeface="Nunito"/>
              <a:sym typeface="Nunito"/>
            </a:endParaRPr>
          </a:p>
          <a:p>
            <a:pPr marL="0" lvl="0" indent="0" algn="l" rtl="0">
              <a:lnSpc>
                <a:spcPct val="115000"/>
              </a:lnSpc>
              <a:spcBef>
                <a:spcPts val="0"/>
              </a:spcBef>
              <a:spcAft>
                <a:spcPts val="0"/>
              </a:spcAft>
              <a:buNone/>
            </a:pPr>
            <a:r>
              <a:rPr lang="en-GB" sz="1300" b="1">
                <a:solidFill>
                  <a:srgbClr val="38761D"/>
                </a:solidFill>
                <a:latin typeface="Nunito"/>
                <a:ea typeface="Nunito"/>
                <a:cs typeface="Nunito"/>
                <a:sym typeface="Nunito"/>
              </a:rPr>
              <a:t>Assumptions and Dependencies :</a:t>
            </a:r>
            <a:endParaRPr sz="1300" b="1">
              <a:solidFill>
                <a:srgbClr val="38761D"/>
              </a:solidFill>
              <a:latin typeface="Nunito"/>
              <a:ea typeface="Nunito"/>
              <a:cs typeface="Nunito"/>
              <a:sym typeface="Nunito"/>
            </a:endParaRPr>
          </a:p>
          <a:p>
            <a:pPr marL="0" lvl="0" indent="0" algn="l" rtl="0">
              <a:lnSpc>
                <a:spcPct val="115000"/>
              </a:lnSpc>
              <a:spcBef>
                <a:spcPts val="0"/>
              </a:spcBef>
              <a:spcAft>
                <a:spcPts val="0"/>
              </a:spcAft>
              <a:buNone/>
            </a:pPr>
            <a:endParaRPr sz="1300" b="1">
              <a:latin typeface="Nunito"/>
              <a:ea typeface="Nunito"/>
              <a:cs typeface="Nunito"/>
              <a:sym typeface="Nunito"/>
            </a:endParaRPr>
          </a:p>
          <a:p>
            <a:pPr marL="457200" lvl="0" indent="-285750" algn="l" rtl="0">
              <a:lnSpc>
                <a:spcPct val="115000"/>
              </a:lnSpc>
              <a:spcBef>
                <a:spcPts val="0"/>
              </a:spcBef>
              <a:spcAft>
                <a:spcPts val="0"/>
              </a:spcAft>
              <a:buSzPts val="900"/>
              <a:buFont typeface="Nunito"/>
              <a:buChar char="●"/>
            </a:pPr>
            <a:r>
              <a:rPr lang="en-GB" sz="900">
                <a:latin typeface="Nunito"/>
                <a:ea typeface="Nunito"/>
                <a:cs typeface="Nunito"/>
                <a:sym typeface="Nunito"/>
              </a:rPr>
              <a:t>The login ID and the password must be created by the admin and communicated to the user confidentially to provide unauthorized access to the system.</a:t>
            </a:r>
            <a:endParaRPr sz="900">
              <a:latin typeface="Nunito"/>
              <a:ea typeface="Nunito"/>
              <a:cs typeface="Nunito"/>
              <a:sym typeface="Nunito"/>
            </a:endParaRPr>
          </a:p>
          <a:p>
            <a:pPr marL="457200" lvl="0" indent="-285750" algn="l" rtl="0">
              <a:lnSpc>
                <a:spcPct val="115000"/>
              </a:lnSpc>
              <a:spcBef>
                <a:spcPts val="0"/>
              </a:spcBef>
              <a:spcAft>
                <a:spcPts val="0"/>
              </a:spcAft>
              <a:buSzPts val="900"/>
              <a:buFont typeface="Nunito"/>
              <a:buChar char="●"/>
            </a:pPr>
            <a:r>
              <a:rPr lang="en-GB" sz="900">
                <a:latin typeface="Nunito"/>
                <a:ea typeface="Nunito"/>
                <a:cs typeface="Nunito"/>
                <a:sym typeface="Nunito"/>
              </a:rPr>
              <a:t>At this stage no speed and memory constraints are imposed on the system although the functions would be optimized in terms of speed and memory.</a:t>
            </a:r>
            <a:endParaRPr sz="900">
              <a:latin typeface="Nunito"/>
              <a:ea typeface="Nunito"/>
              <a:cs typeface="Nunito"/>
              <a:sym typeface="Nunito"/>
            </a:endParaRPr>
          </a:p>
          <a:p>
            <a:pPr marL="457200" lvl="0" indent="-285750" algn="l" rtl="0">
              <a:lnSpc>
                <a:spcPct val="115000"/>
              </a:lnSpc>
              <a:spcBef>
                <a:spcPts val="0"/>
              </a:spcBef>
              <a:spcAft>
                <a:spcPts val="0"/>
              </a:spcAft>
              <a:buSzPts val="900"/>
              <a:buFont typeface="Nunito"/>
              <a:buChar char="●"/>
            </a:pPr>
            <a:r>
              <a:rPr lang="en-GB" sz="900">
                <a:latin typeface="Nunito"/>
                <a:ea typeface="Nunito"/>
                <a:cs typeface="Nunito"/>
                <a:sym typeface="Nunito"/>
              </a:rPr>
              <a:t>Proper Working is dependent on the internet connectivity of the user.</a:t>
            </a:r>
            <a:endParaRPr sz="900">
              <a:latin typeface="Nunito"/>
              <a:ea typeface="Nunito"/>
              <a:cs typeface="Nunito"/>
              <a:sym typeface="Nunito"/>
            </a:endParaRPr>
          </a:p>
          <a:p>
            <a:pPr marL="0" lvl="0" indent="0" algn="l" rtl="0">
              <a:spcBef>
                <a:spcPts val="0"/>
              </a:spcBef>
              <a:spcAft>
                <a:spcPts val="0"/>
              </a:spcAft>
              <a:buNone/>
            </a:pPr>
            <a:endParaRPr sz="900">
              <a:latin typeface="Nunito"/>
              <a:ea typeface="Nunito"/>
              <a:cs typeface="Nunito"/>
              <a:sym typeface="Nunito"/>
            </a:endParaRPr>
          </a:p>
          <a:p>
            <a:pPr marL="0" lvl="0" indent="0" algn="l" rtl="0">
              <a:spcBef>
                <a:spcPts val="0"/>
              </a:spcBef>
              <a:spcAft>
                <a:spcPts val="0"/>
              </a:spcAft>
              <a:buNone/>
            </a:pPr>
            <a:endParaRPr sz="1000">
              <a:latin typeface="Nunito"/>
              <a:ea typeface="Nunito"/>
              <a:cs typeface="Nunito"/>
              <a:sym typeface="Nunito"/>
            </a:endParaRPr>
          </a:p>
        </p:txBody>
      </p:sp>
      <p:sp>
        <p:nvSpPr>
          <p:cNvPr id="215" name="Google Shape;215;p23"/>
          <p:cNvSpPr txBox="1">
            <a:spLocks noGrp="1"/>
          </p:cNvSpPr>
          <p:nvPr>
            <p:ph type="title"/>
          </p:nvPr>
        </p:nvSpPr>
        <p:spPr>
          <a:xfrm>
            <a:off x="460750" y="535775"/>
            <a:ext cx="7203900" cy="5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Interfaces and Constraints</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419950" y="504275"/>
            <a:ext cx="3893400" cy="6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Case Description</a:t>
            </a:r>
            <a:endParaRPr/>
          </a:p>
          <a:p>
            <a:pPr marL="0" lvl="0" indent="0" algn="l" rtl="0">
              <a:spcBef>
                <a:spcPts val="0"/>
              </a:spcBef>
              <a:spcAft>
                <a:spcPts val="0"/>
              </a:spcAft>
              <a:buNone/>
            </a:pPr>
            <a:endParaRPr b="0"/>
          </a:p>
        </p:txBody>
      </p:sp>
      <p:sp>
        <p:nvSpPr>
          <p:cNvPr id="221" name="Google Shape;221;p24"/>
          <p:cNvSpPr txBox="1">
            <a:spLocks noGrp="1"/>
          </p:cNvSpPr>
          <p:nvPr>
            <p:ph type="body" idx="1"/>
          </p:nvPr>
        </p:nvSpPr>
        <p:spPr>
          <a:xfrm>
            <a:off x="364325" y="1371600"/>
            <a:ext cx="3893400" cy="315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800" b="1">
                <a:solidFill>
                  <a:srgbClr val="424242"/>
                </a:solidFill>
                <a:latin typeface="Nunito"/>
                <a:ea typeface="Nunito"/>
                <a:cs typeface="Nunito"/>
                <a:sym typeface="Nunito"/>
              </a:rPr>
              <a:t>Validity Checks :</a:t>
            </a:r>
            <a:endParaRPr sz="1800" b="1">
              <a:solidFill>
                <a:srgbClr val="424242"/>
              </a:solidFill>
              <a:latin typeface="Nunito"/>
              <a:ea typeface="Nunito"/>
              <a:cs typeface="Nunito"/>
              <a:sym typeface="Nunito"/>
            </a:endParaRPr>
          </a:p>
          <a:p>
            <a:pPr marL="457200" lvl="0" indent="-311150" algn="l" rtl="0">
              <a:spcBef>
                <a:spcPts val="1600"/>
              </a:spcBef>
              <a:spcAft>
                <a:spcPts val="0"/>
              </a:spcAft>
              <a:buClr>
                <a:srgbClr val="424242"/>
              </a:buClr>
              <a:buSzPts val="1300"/>
              <a:buFont typeface="Nunito"/>
              <a:buChar char="●"/>
            </a:pPr>
            <a:r>
              <a:rPr lang="en-GB">
                <a:solidFill>
                  <a:srgbClr val="424242"/>
                </a:solidFill>
                <a:latin typeface="Nunito"/>
                <a:ea typeface="Nunito"/>
                <a:cs typeface="Nunito"/>
                <a:sym typeface="Nunito"/>
              </a:rPr>
              <a:t>All the fields are required fields . No input field should be kept empty</a:t>
            </a:r>
            <a:endParaRPr>
              <a:solidFill>
                <a:srgbClr val="424242"/>
              </a:solidFill>
              <a:latin typeface="Nunito"/>
              <a:ea typeface="Nunito"/>
              <a:cs typeface="Nunito"/>
              <a:sym typeface="Nunito"/>
            </a:endParaRPr>
          </a:p>
          <a:p>
            <a:pPr marL="457200" lvl="0" indent="-311150" algn="l" rtl="0">
              <a:spcBef>
                <a:spcPts val="0"/>
              </a:spcBef>
              <a:spcAft>
                <a:spcPts val="0"/>
              </a:spcAft>
              <a:buClr>
                <a:srgbClr val="424242"/>
              </a:buClr>
              <a:buSzPts val="1300"/>
              <a:buFont typeface="Nunito"/>
              <a:buChar char="●"/>
            </a:pPr>
            <a:r>
              <a:rPr lang="en-GB">
                <a:solidFill>
                  <a:srgbClr val="424242"/>
                </a:solidFill>
                <a:latin typeface="Nunito"/>
                <a:ea typeface="Nunito"/>
                <a:cs typeface="Nunito"/>
                <a:sym typeface="Nunito"/>
              </a:rPr>
              <a:t>The length of flight name should be between 6 and 20.</a:t>
            </a:r>
            <a:endParaRPr>
              <a:solidFill>
                <a:srgbClr val="424242"/>
              </a:solidFill>
              <a:latin typeface="Nunito"/>
              <a:ea typeface="Nunito"/>
              <a:cs typeface="Nunito"/>
              <a:sym typeface="Nunito"/>
            </a:endParaRPr>
          </a:p>
          <a:p>
            <a:pPr marL="457200" lvl="0" indent="-311150" algn="l" rtl="0">
              <a:spcBef>
                <a:spcPts val="0"/>
              </a:spcBef>
              <a:spcAft>
                <a:spcPts val="0"/>
              </a:spcAft>
              <a:buClr>
                <a:srgbClr val="424242"/>
              </a:buClr>
              <a:buSzPts val="1300"/>
              <a:buFont typeface="Nunito"/>
              <a:buChar char="●"/>
            </a:pPr>
            <a:r>
              <a:rPr lang="en-GB">
                <a:solidFill>
                  <a:srgbClr val="424242"/>
                </a:solidFill>
                <a:latin typeface="Nunito"/>
                <a:ea typeface="Nunito"/>
                <a:cs typeface="Nunito"/>
                <a:sym typeface="Nunito"/>
              </a:rPr>
              <a:t>The flight number length should be exactly six</a:t>
            </a:r>
            <a:endParaRPr>
              <a:solidFill>
                <a:srgbClr val="424242"/>
              </a:solidFill>
              <a:latin typeface="Nunito"/>
              <a:ea typeface="Nunito"/>
              <a:cs typeface="Nunito"/>
              <a:sym typeface="Nunito"/>
            </a:endParaRPr>
          </a:p>
          <a:p>
            <a:pPr marL="457200" lvl="0" indent="-311150" algn="l" rtl="0">
              <a:spcBef>
                <a:spcPts val="0"/>
              </a:spcBef>
              <a:spcAft>
                <a:spcPts val="0"/>
              </a:spcAft>
              <a:buClr>
                <a:srgbClr val="424242"/>
              </a:buClr>
              <a:buSzPts val="1300"/>
              <a:buFont typeface="Nunito"/>
              <a:buChar char="●"/>
            </a:pPr>
            <a:r>
              <a:rPr lang="en-GB">
                <a:solidFill>
                  <a:srgbClr val="424242"/>
                </a:solidFill>
                <a:latin typeface="Nunito"/>
                <a:ea typeface="Nunito"/>
                <a:cs typeface="Nunito"/>
                <a:sym typeface="Nunito"/>
              </a:rPr>
              <a:t>Source city and the destination city name cannot be same.</a:t>
            </a:r>
            <a:endParaRPr>
              <a:solidFill>
                <a:srgbClr val="424242"/>
              </a:solidFill>
              <a:latin typeface="Nunito"/>
              <a:ea typeface="Nunito"/>
              <a:cs typeface="Nunito"/>
              <a:sym typeface="Nunito"/>
            </a:endParaRPr>
          </a:p>
          <a:p>
            <a:pPr marL="457200" lvl="0" indent="-311150" algn="l" rtl="0">
              <a:spcBef>
                <a:spcPts val="0"/>
              </a:spcBef>
              <a:spcAft>
                <a:spcPts val="0"/>
              </a:spcAft>
              <a:buClr>
                <a:srgbClr val="424242"/>
              </a:buClr>
              <a:buSzPts val="1300"/>
              <a:buFont typeface="Nunito"/>
              <a:buChar char="●"/>
            </a:pPr>
            <a:r>
              <a:rPr lang="en-GB">
                <a:solidFill>
                  <a:srgbClr val="424242"/>
                </a:solidFill>
                <a:latin typeface="Nunito"/>
                <a:ea typeface="Nunito"/>
                <a:cs typeface="Nunito"/>
                <a:sym typeface="Nunito"/>
              </a:rPr>
              <a:t>Source and destination city  names should contain alphabets only</a:t>
            </a:r>
            <a:endParaRPr sz="1100"/>
          </a:p>
        </p:txBody>
      </p:sp>
      <p:pic>
        <p:nvPicPr>
          <p:cNvPr id="222" name="Google Shape;222;p24"/>
          <p:cNvPicPr preferRelativeResize="0"/>
          <p:nvPr/>
        </p:nvPicPr>
        <p:blipFill>
          <a:blip r:embed="rId3">
            <a:alphaModFix/>
          </a:blip>
          <a:stretch>
            <a:fillRect/>
          </a:stretch>
        </p:blipFill>
        <p:spPr>
          <a:xfrm>
            <a:off x="5657800" y="504275"/>
            <a:ext cx="2730850" cy="451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txBox="1">
            <a:spLocks noGrp="1"/>
          </p:cNvSpPr>
          <p:nvPr>
            <p:ph type="title"/>
          </p:nvPr>
        </p:nvSpPr>
        <p:spPr>
          <a:xfrm>
            <a:off x="676425" y="567925"/>
            <a:ext cx="44778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Sequence Diagram</a:t>
            </a:r>
            <a:endParaRPr/>
          </a:p>
        </p:txBody>
      </p:sp>
      <p:sp>
        <p:nvSpPr>
          <p:cNvPr id="228" name="Google Shape;228;p25"/>
          <p:cNvSpPr txBox="1"/>
          <p:nvPr/>
        </p:nvSpPr>
        <p:spPr>
          <a:xfrm>
            <a:off x="910250" y="1302913"/>
            <a:ext cx="3600900" cy="4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Nunito"/>
                <a:ea typeface="Nunito"/>
                <a:cs typeface="Nunito"/>
                <a:sym typeface="Nunito"/>
              </a:rPr>
              <a:t>Add Passport  :</a:t>
            </a:r>
            <a:r>
              <a:rPr lang="en-GB" sz="1200">
                <a:latin typeface="Nunito"/>
                <a:ea typeface="Nunito"/>
                <a:cs typeface="Nunito"/>
                <a:sym typeface="Nunito"/>
              </a:rPr>
              <a:t> Basic Flow</a:t>
            </a:r>
            <a:endParaRPr sz="1200">
              <a:latin typeface="Nunito"/>
              <a:ea typeface="Nunito"/>
              <a:cs typeface="Nunito"/>
              <a:sym typeface="Nunito"/>
            </a:endParaRPr>
          </a:p>
        </p:txBody>
      </p:sp>
      <p:sp>
        <p:nvSpPr>
          <p:cNvPr id="229" name="Google Shape;229;p25"/>
          <p:cNvSpPr txBox="1"/>
          <p:nvPr/>
        </p:nvSpPr>
        <p:spPr>
          <a:xfrm>
            <a:off x="5154225" y="1131325"/>
            <a:ext cx="3482700" cy="4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Nunito"/>
                <a:ea typeface="Nunito"/>
                <a:cs typeface="Nunito"/>
                <a:sym typeface="Nunito"/>
              </a:rPr>
              <a:t>Add Passport : </a:t>
            </a:r>
            <a:r>
              <a:rPr lang="en-GB" sz="1200">
                <a:latin typeface="Nunito"/>
                <a:ea typeface="Nunito"/>
                <a:cs typeface="Nunito"/>
                <a:sym typeface="Nunito"/>
              </a:rPr>
              <a:t>Alternate Flow - Invalid Details</a:t>
            </a:r>
            <a:endParaRPr sz="1200">
              <a:latin typeface="Nunito"/>
              <a:ea typeface="Nunito"/>
              <a:cs typeface="Nunito"/>
              <a:sym typeface="Nunito"/>
            </a:endParaRPr>
          </a:p>
        </p:txBody>
      </p:sp>
      <p:pic>
        <p:nvPicPr>
          <p:cNvPr id="230" name="Google Shape;230;p25"/>
          <p:cNvPicPr preferRelativeResize="0"/>
          <p:nvPr/>
        </p:nvPicPr>
        <p:blipFill>
          <a:blip r:embed="rId3">
            <a:alphaModFix/>
          </a:blip>
          <a:stretch>
            <a:fillRect/>
          </a:stretch>
        </p:blipFill>
        <p:spPr>
          <a:xfrm>
            <a:off x="4854200" y="1709725"/>
            <a:ext cx="3886050" cy="3263275"/>
          </a:xfrm>
          <a:prstGeom prst="rect">
            <a:avLst/>
          </a:prstGeom>
          <a:noFill/>
          <a:ln>
            <a:noFill/>
          </a:ln>
        </p:spPr>
      </p:pic>
      <p:pic>
        <p:nvPicPr>
          <p:cNvPr id="231" name="Google Shape;231;p25"/>
          <p:cNvPicPr preferRelativeResize="0"/>
          <p:nvPr/>
        </p:nvPicPr>
        <p:blipFill>
          <a:blip r:embed="rId4">
            <a:alphaModFix/>
          </a:blip>
          <a:stretch>
            <a:fillRect/>
          </a:stretch>
        </p:blipFill>
        <p:spPr>
          <a:xfrm>
            <a:off x="203025" y="1881325"/>
            <a:ext cx="4477801" cy="28919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6"/>
          <p:cNvSpPr txBox="1"/>
          <p:nvPr/>
        </p:nvSpPr>
        <p:spPr>
          <a:xfrm>
            <a:off x="7020750" y="527075"/>
            <a:ext cx="15090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Nunito"/>
                <a:ea typeface="Nunito"/>
                <a:cs typeface="Nunito"/>
                <a:sym typeface="Nunito"/>
              </a:rPr>
              <a:t>Add Passenger</a:t>
            </a:r>
            <a:endParaRPr sz="1200" b="1">
              <a:latin typeface="Nunito"/>
              <a:ea typeface="Nunito"/>
              <a:cs typeface="Nunito"/>
              <a:sym typeface="Nunito"/>
            </a:endParaRPr>
          </a:p>
          <a:p>
            <a:pPr marL="0" lvl="0" indent="0" algn="l" rtl="0">
              <a:spcBef>
                <a:spcPts val="0"/>
              </a:spcBef>
              <a:spcAft>
                <a:spcPts val="0"/>
              </a:spcAft>
              <a:buNone/>
            </a:pPr>
            <a:r>
              <a:rPr lang="en-GB" sz="1200">
                <a:latin typeface="Nunito"/>
                <a:ea typeface="Nunito"/>
                <a:cs typeface="Nunito"/>
                <a:sym typeface="Nunito"/>
              </a:rPr>
              <a:t>Alternate Flow :</a:t>
            </a:r>
            <a:endParaRPr sz="1200">
              <a:latin typeface="Nunito"/>
              <a:ea typeface="Nunito"/>
              <a:cs typeface="Nunito"/>
              <a:sym typeface="Nunito"/>
            </a:endParaRPr>
          </a:p>
          <a:p>
            <a:pPr marL="0" lvl="0" indent="0" algn="l" rtl="0">
              <a:spcBef>
                <a:spcPts val="0"/>
              </a:spcBef>
              <a:spcAft>
                <a:spcPts val="0"/>
              </a:spcAft>
              <a:buNone/>
            </a:pPr>
            <a:r>
              <a:rPr lang="en-GB" sz="1200">
                <a:latin typeface="Nunito"/>
                <a:ea typeface="Nunito"/>
                <a:cs typeface="Nunito"/>
                <a:sym typeface="Nunito"/>
              </a:rPr>
              <a:t>User Already Exist</a:t>
            </a:r>
            <a:endParaRPr sz="1200">
              <a:latin typeface="Nunito"/>
              <a:ea typeface="Nunito"/>
              <a:cs typeface="Nunito"/>
              <a:sym typeface="Nunito"/>
            </a:endParaRPr>
          </a:p>
        </p:txBody>
      </p:sp>
      <p:sp>
        <p:nvSpPr>
          <p:cNvPr id="237" name="Google Shape;237;p26"/>
          <p:cNvSpPr txBox="1"/>
          <p:nvPr/>
        </p:nvSpPr>
        <p:spPr>
          <a:xfrm>
            <a:off x="375425" y="527075"/>
            <a:ext cx="16677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Nunito"/>
                <a:ea typeface="Nunito"/>
                <a:cs typeface="Nunito"/>
                <a:sym typeface="Nunito"/>
              </a:rPr>
              <a:t>Add Passenger</a:t>
            </a:r>
            <a:endParaRPr sz="1200" b="1">
              <a:latin typeface="Nunito"/>
              <a:ea typeface="Nunito"/>
              <a:cs typeface="Nunito"/>
              <a:sym typeface="Nunito"/>
            </a:endParaRPr>
          </a:p>
          <a:p>
            <a:pPr marL="0" lvl="0" indent="0" algn="l" rtl="0">
              <a:spcBef>
                <a:spcPts val="0"/>
              </a:spcBef>
              <a:spcAft>
                <a:spcPts val="0"/>
              </a:spcAft>
              <a:buNone/>
            </a:pPr>
            <a:r>
              <a:rPr lang="en-GB" sz="1200">
                <a:latin typeface="Nunito"/>
                <a:ea typeface="Nunito"/>
                <a:cs typeface="Nunito"/>
                <a:sym typeface="Nunito"/>
              </a:rPr>
              <a:t>Basic Flow</a:t>
            </a:r>
            <a:endParaRPr sz="1200">
              <a:latin typeface="Nunito"/>
              <a:ea typeface="Nunito"/>
              <a:cs typeface="Nunito"/>
              <a:sym typeface="Nunito"/>
            </a:endParaRPr>
          </a:p>
        </p:txBody>
      </p:sp>
      <p:pic>
        <p:nvPicPr>
          <p:cNvPr id="238" name="Google Shape;238;p26"/>
          <p:cNvPicPr preferRelativeResize="0"/>
          <p:nvPr/>
        </p:nvPicPr>
        <p:blipFill>
          <a:blip r:embed="rId3">
            <a:alphaModFix/>
          </a:blip>
          <a:stretch>
            <a:fillRect/>
          </a:stretch>
        </p:blipFill>
        <p:spPr>
          <a:xfrm>
            <a:off x="4622325" y="1300477"/>
            <a:ext cx="4396674" cy="3676800"/>
          </a:xfrm>
          <a:prstGeom prst="rect">
            <a:avLst/>
          </a:prstGeom>
          <a:noFill/>
          <a:ln>
            <a:noFill/>
          </a:ln>
        </p:spPr>
      </p:pic>
      <p:pic>
        <p:nvPicPr>
          <p:cNvPr id="239" name="Google Shape;239;p26"/>
          <p:cNvPicPr preferRelativeResize="0"/>
          <p:nvPr/>
        </p:nvPicPr>
        <p:blipFill>
          <a:blip r:embed="rId4">
            <a:alphaModFix/>
          </a:blip>
          <a:stretch>
            <a:fillRect/>
          </a:stretch>
        </p:blipFill>
        <p:spPr>
          <a:xfrm>
            <a:off x="223975" y="1200013"/>
            <a:ext cx="4348026" cy="387772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927</Words>
  <PresentationFormat>On-screen Show (16:9)</PresentationFormat>
  <Paragraphs>122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Raleway</vt:lpstr>
      <vt:lpstr>Lato</vt:lpstr>
      <vt:lpstr>Nunito</vt:lpstr>
      <vt:lpstr>Calibri</vt:lpstr>
      <vt:lpstr>Streamline</vt:lpstr>
      <vt:lpstr>OOSE Project Air Ticket Reservation System</vt:lpstr>
      <vt:lpstr>Introduction</vt:lpstr>
      <vt:lpstr>Use Case Diagram</vt:lpstr>
      <vt:lpstr>Class Diagram</vt:lpstr>
      <vt:lpstr>Software Requirement Specification</vt:lpstr>
      <vt:lpstr>Interfaces and Constraints</vt:lpstr>
      <vt:lpstr>Use Case Description </vt:lpstr>
      <vt:lpstr>Sequence Diagram</vt:lpstr>
      <vt:lpstr>Slide 9</vt:lpstr>
      <vt:lpstr>Activity Diagram </vt:lpstr>
      <vt:lpstr>Slide 11</vt:lpstr>
      <vt:lpstr>Test Case Matrix : Book Ticket</vt:lpstr>
      <vt:lpstr>State Chart Diagram</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OOSE Project Air Ticket Reservation System</dc:title>
  <cp:lastModifiedBy>ishaan28jain@gmail.com</cp:lastModifiedBy>
  <cp:revision>1</cp:revision>
  <dcterms:modified xsi:type="dcterms:W3CDTF">2020-11-29T12:17:15Z</dcterms:modified>
</cp:coreProperties>
</file>